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20"/>
  </p:notesMasterIdLst>
  <p:handoutMasterIdLst>
    <p:handoutMasterId r:id="rId21"/>
  </p:handoutMasterIdLst>
  <p:sldIdLst>
    <p:sldId id="2147473847" r:id="rId2"/>
    <p:sldId id="2147381167" r:id="rId3"/>
    <p:sldId id="2147381190" r:id="rId4"/>
    <p:sldId id="2147381175" r:id="rId5"/>
    <p:sldId id="258" r:id="rId6"/>
    <p:sldId id="257" r:id="rId7"/>
    <p:sldId id="259" r:id="rId8"/>
    <p:sldId id="2147473848" r:id="rId9"/>
    <p:sldId id="2147473851" r:id="rId10"/>
    <p:sldId id="271" r:id="rId11"/>
    <p:sldId id="272" r:id="rId12"/>
    <p:sldId id="274" r:id="rId13"/>
    <p:sldId id="275" r:id="rId14"/>
    <p:sldId id="2147381195" r:id="rId15"/>
    <p:sldId id="2147381139" r:id="rId16"/>
    <p:sldId id="2147381193" r:id="rId17"/>
    <p:sldId id="2147473850" r:id="rId18"/>
    <p:sldId id="2147381166" r:id="rId19"/>
  </p:sldIdLst>
  <p:sldSz cx="9144000" cy="5143500" type="screen16x9"/>
  <p:notesSz cx="6819900" cy="9918700"/>
  <p:custDataLst>
    <p:tags r:id="rId22"/>
  </p:custDataLst>
  <p:defaultTextStyle>
    <a:defPPr>
      <a:defRPr lang="ru-RU"/>
    </a:defPPr>
    <a:lvl1pPr marL="0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Титульный лист" id="{B886CE84-BC4D-42F3-B776-1D1A8137FF7E}">
          <p14:sldIdLst>
            <p14:sldId id="2147473847"/>
          </p14:sldIdLst>
        </p14:section>
        <p14:section name="Основные слайды" id="{02CEDD78-1B5E-524C-9843-FB0C54AAF14F}">
          <p14:sldIdLst>
            <p14:sldId id="2147381167"/>
            <p14:sldId id="2147381190"/>
            <p14:sldId id="2147381175"/>
            <p14:sldId id="258"/>
            <p14:sldId id="257"/>
            <p14:sldId id="259"/>
            <p14:sldId id="2147473848"/>
            <p14:sldId id="2147473851"/>
            <p14:sldId id="271"/>
            <p14:sldId id="272"/>
            <p14:sldId id="274"/>
            <p14:sldId id="275"/>
            <p14:sldId id="2147381195"/>
            <p14:sldId id="2147381139"/>
            <p14:sldId id="2147381193"/>
            <p14:sldId id="2147473850"/>
            <p14:sldId id="21473811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толий" initials="А" lastIdx="0" clrIdx="0"/>
  <p:cmAuthor id="2" name="Макаренко Константин Викторович" initials="МКВ" lastIdx="1" clrIdx="1">
    <p:extLst>
      <p:ext uri="{19B8F6BF-5375-455C-9EA6-DF929625EA0E}">
        <p15:presenceInfo xmlns:p15="http://schemas.microsoft.com/office/powerpoint/2012/main" userId="S-1-5-21-3131311301-2991779649-3226889198-115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745"/>
    <a:srgbClr val="E7ECFC"/>
    <a:srgbClr val="062E88"/>
    <a:srgbClr val="D7E2FE"/>
    <a:srgbClr val="4E81F6"/>
    <a:srgbClr val="E9ECFC"/>
    <a:srgbClr val="0D4BD3"/>
    <a:srgbClr val="F2F2F2"/>
    <a:srgbClr val="E6E6E6"/>
    <a:srgbClr val="659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42" autoAdjust="0"/>
    <p:restoredTop sz="92426" autoAdjust="0"/>
  </p:normalViewPr>
  <p:slideViewPr>
    <p:cSldViewPr snapToGrid="0" snapToObjects="1" showGuides="1">
      <p:cViewPr varScale="1">
        <p:scale>
          <a:sx n="99" d="100"/>
          <a:sy n="99" d="100"/>
        </p:scale>
        <p:origin x="-108" y="6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4088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F0486A9-CDAA-C8EF-4196-AC776B1FF2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4540FF1-F952-DD2E-E2DC-6BD1F0858E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D8D4C-B305-2A41-94DA-7BCA97C705E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3A0AB0-8674-46F5-7944-4AB25EEDD5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5683C75-E1E9-D70F-6128-08ADF9DF79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2388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3C112-3F73-5045-AE26-83166FD31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86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DCBBA-DC39-3D4B-B394-C4AF951CE846}" type="datetimeFigureOut">
              <a:rPr lang="ru-RU" smtClean="0"/>
              <a:t>23.08.2026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DD8E8-153E-7C48-A4BA-7289DB4D8B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293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38962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(градиент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id="{DE069B3C-1FE7-BD4D-A187-0D75864893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901962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id="{DE069B3C-1FE7-BD4D-A187-0D75864893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5E719D1-DF04-2440-BA94-F8A3D0A50276}"/>
              </a:ext>
            </a:extLst>
          </p:cNvPr>
          <p:cNvSpPr/>
          <p:nvPr userDrawn="1"/>
        </p:nvSpPr>
        <p:spPr>
          <a:xfrm>
            <a:off x="3175" y="0"/>
            <a:ext cx="9144000" cy="5143500"/>
          </a:xfrm>
          <a:prstGeom prst="rect">
            <a:avLst/>
          </a:prstGeom>
          <a:solidFill>
            <a:srgbClr val="04184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99" b="0" i="0" u="none" strike="noStrike" kern="0" cap="none" spc="0" normalizeH="0" baseline="0" noProof="0" dirty="0">
              <a:ln>
                <a:noFill/>
              </a:ln>
              <a:solidFill>
                <a:srgbClr val="04174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81C26E-5AFC-4124-AA9A-3C434A9EBC2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4F7774-0BFC-45F7-B024-9C68BA906799}"/>
              </a:ext>
            </a:extLst>
          </p:cNvPr>
          <p:cNvSpPr/>
          <p:nvPr userDrawn="1"/>
        </p:nvSpPr>
        <p:spPr>
          <a:xfrm>
            <a:off x="-3175" y="3175"/>
            <a:ext cx="9144000" cy="5143500"/>
          </a:xfrm>
          <a:prstGeom prst="rect">
            <a:avLst/>
          </a:prstGeom>
          <a:solidFill>
            <a:srgbClr val="041845">
              <a:alpha val="50196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99" b="0" i="0" u="none" strike="noStrike" kern="0" cap="none" spc="0" normalizeH="0" baseline="0" noProof="0" dirty="0">
              <a:ln>
                <a:noFill/>
              </a:ln>
              <a:solidFill>
                <a:srgbClr val="04174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332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(градиент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id="{DE069B3C-1FE7-BD4D-A187-0D75864893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204389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id="{DE069B3C-1FE7-BD4D-A187-0D75864893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9DDF0C-2567-4FDE-9273-49857B1CB5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34" y="0"/>
            <a:ext cx="91369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4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(градиент 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id="{DE069B3C-1FE7-BD4D-A187-0D75864893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3474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id="{DE069B3C-1FE7-BD4D-A187-0D75864893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 descr="Изображение выглядит как природа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FE3458ED-515D-487F-90EF-194C26593E1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34" y="0"/>
            <a:ext cx="9136931" cy="51435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BA4AA-44A4-47B3-ADE2-EBDA4C0F1C94}"/>
              </a:ext>
            </a:extLst>
          </p:cNvPr>
          <p:cNvSpPr/>
          <p:nvPr userDrawn="1"/>
        </p:nvSpPr>
        <p:spPr>
          <a:xfrm>
            <a:off x="-3175" y="3175"/>
            <a:ext cx="9144000" cy="5143500"/>
          </a:xfrm>
          <a:prstGeom prst="rect">
            <a:avLst/>
          </a:prstGeom>
          <a:solidFill>
            <a:srgbClr val="041845">
              <a:alpha val="30196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99" b="0" i="0" u="none" strike="noStrike" kern="0" cap="none" spc="0" normalizeH="0" baseline="0" noProof="0" dirty="0">
              <a:ln>
                <a:noFill/>
              </a:ln>
              <a:solidFill>
                <a:srgbClr val="04174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06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7604" y="401808"/>
            <a:ext cx="1658005" cy="273844"/>
          </a:xfrm>
          <a:prstGeom prst="rect">
            <a:avLst/>
          </a:prstGeom>
        </p:spPr>
        <p:txBody>
          <a:bodyPr/>
          <a:lstStyle>
            <a:lvl1pPr algn="r">
              <a:defRPr lang="ru-RU" sz="1200" b="1" kern="1200" cap="none" baseline="0" smtClean="0">
                <a:solidFill>
                  <a:srgbClr val="062E89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535D65E-CECC-4012-8E8D-D18804503313}"/>
              </a:ext>
            </a:extLst>
          </p:cNvPr>
          <p:cNvCxnSpPr>
            <a:cxnSpLocks/>
          </p:cNvCxnSpPr>
          <p:nvPr userDrawn="1"/>
        </p:nvCxnSpPr>
        <p:spPr>
          <a:xfrm flipH="1">
            <a:off x="8456357" y="458373"/>
            <a:ext cx="1" cy="160715"/>
          </a:xfrm>
          <a:prstGeom prst="line">
            <a:avLst/>
          </a:prstGeom>
          <a:ln>
            <a:solidFill>
              <a:srgbClr val="041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57BE66C8-F382-4E4C-856E-FA1A61D97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363176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>
              <a:defRPr lang="en-US" dirty="0">
                <a:solidFill>
                  <a:srgbClr val="062E8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ACA255C-E3FC-43A7-8D0D-4F392BEB6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8391" y="1369987"/>
            <a:ext cx="3993778" cy="2763441"/>
          </a:xfrm>
        </p:spPr>
        <p:txBody>
          <a:bodyPr/>
          <a:lstStyle>
            <a:lvl1pPr marL="0" indent="0">
              <a:buNone/>
              <a:defRPr sz="1800"/>
            </a:lvl1pPr>
            <a:lvl2pPr marL="342904" indent="0">
              <a:buNone/>
              <a:defRPr sz="1600"/>
            </a:lvl2pPr>
            <a:lvl3pPr marL="538163" indent="-176213">
              <a:defRPr/>
            </a:lvl3pPr>
            <a:lvl4pPr marL="715963" indent="-177800">
              <a:buFont typeface="Wingdings" panose="05000000000000000000" pitchFamily="2" charset="2"/>
              <a:buChar char="ü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2652AB9-8732-47FD-89C2-BD73A4329F0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791447" y="1380664"/>
            <a:ext cx="3993778" cy="2763441"/>
          </a:xfrm>
        </p:spPr>
        <p:txBody>
          <a:bodyPr/>
          <a:lstStyle>
            <a:lvl1pPr marL="0" indent="0">
              <a:buNone/>
              <a:defRPr sz="1800"/>
            </a:lvl1pPr>
            <a:lvl2pPr marL="342904" indent="0">
              <a:buNone/>
              <a:defRPr sz="1600"/>
            </a:lvl2pPr>
            <a:lvl3pPr marL="538163" indent="-176213">
              <a:defRPr/>
            </a:lvl3pPr>
            <a:lvl4pPr marL="715963" indent="-177800">
              <a:buFont typeface="Wingdings" panose="05000000000000000000" pitchFamily="2" charset="2"/>
              <a:buChar char="ü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3078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226" userDrawn="1">
          <p15:clr>
            <a:srgbClr val="FBAE40"/>
          </p15:clr>
        </p15:guide>
        <p15:guide id="4" pos="553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разец слайда (светлый фо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>
            <a:extLst>
              <a:ext uri="{FF2B5EF4-FFF2-40B4-BE49-F238E27FC236}">
                <a16:creationId xmlns:a16="http://schemas.microsoft.com/office/drawing/2014/main" id="{533F44C3-7445-AA8A-67CE-79B5474F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363176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>
              <a:defRPr lang="en-US" dirty="0">
                <a:solidFill>
                  <a:srgbClr val="062E8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" name="Slide Number Placeholder 5">
            <a:extLst>
              <a:ext uri="{FF2B5EF4-FFF2-40B4-BE49-F238E27FC236}">
                <a16:creationId xmlns:a16="http://schemas.microsoft.com/office/drawing/2014/main" id="{57FE81D4-C6AB-D545-1B55-8C46321B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7604" y="401808"/>
            <a:ext cx="1658005" cy="273844"/>
          </a:xfrm>
          <a:prstGeom prst="rect">
            <a:avLst/>
          </a:prstGeom>
        </p:spPr>
        <p:txBody>
          <a:bodyPr/>
          <a:lstStyle>
            <a:lvl1pPr algn="r">
              <a:defRPr lang="ru-RU" sz="1200" b="1" kern="1200" cap="none" baseline="0" smtClean="0">
                <a:solidFill>
                  <a:srgbClr val="062E89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4" name="Прямая соединительная линия 10">
            <a:extLst>
              <a:ext uri="{FF2B5EF4-FFF2-40B4-BE49-F238E27FC236}">
                <a16:creationId xmlns:a16="http://schemas.microsoft.com/office/drawing/2014/main" id="{966F7670-35BD-D54C-7821-6DEA345FB4BC}"/>
              </a:ext>
            </a:extLst>
          </p:cNvPr>
          <p:cNvCxnSpPr>
            <a:cxnSpLocks/>
          </p:cNvCxnSpPr>
          <p:nvPr userDrawn="1"/>
        </p:nvCxnSpPr>
        <p:spPr>
          <a:xfrm flipH="1">
            <a:off x="8456357" y="458373"/>
            <a:ext cx="1" cy="160715"/>
          </a:xfrm>
          <a:prstGeom prst="line">
            <a:avLst/>
          </a:prstGeom>
          <a:ln>
            <a:solidFill>
              <a:srgbClr val="041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88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разец слайда (градие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2723CA-E9BC-857E-829B-CE46DA82F2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8" t="21576" r="35593" b="29619"/>
          <a:stretch/>
        </p:blipFill>
        <p:spPr>
          <a:xfrm>
            <a:off x="1901418" y="0"/>
            <a:ext cx="7242582" cy="5143501"/>
          </a:xfrm>
          <a:custGeom>
            <a:avLst/>
            <a:gdLst>
              <a:gd name="connsiteX0" fmla="*/ 0 w 11049000"/>
              <a:gd name="connsiteY0" fmla="*/ 0 h 6858000"/>
              <a:gd name="connsiteX1" fmla="*/ 11049000 w 11049000"/>
              <a:gd name="connsiteY1" fmla="*/ 0 h 6858000"/>
              <a:gd name="connsiteX2" fmla="*/ 11049000 w 11049000"/>
              <a:gd name="connsiteY2" fmla="*/ 6858000 h 6858000"/>
              <a:gd name="connsiteX3" fmla="*/ 0 w 1104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9000" h="6858000">
                <a:moveTo>
                  <a:pt x="0" y="0"/>
                </a:moveTo>
                <a:lnTo>
                  <a:pt x="11049000" y="0"/>
                </a:lnTo>
                <a:lnTo>
                  <a:pt x="11049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2" name="Title 1">
            <a:extLst>
              <a:ext uri="{FF2B5EF4-FFF2-40B4-BE49-F238E27FC236}">
                <a16:creationId xmlns:a16="http://schemas.microsoft.com/office/drawing/2014/main" id="{533F44C3-7445-AA8A-67CE-79B5474F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363176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>
              <a:defRPr lang="en-US" dirty="0">
                <a:solidFill>
                  <a:srgbClr val="062E8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" name="Slide Number Placeholder 5">
            <a:extLst>
              <a:ext uri="{FF2B5EF4-FFF2-40B4-BE49-F238E27FC236}">
                <a16:creationId xmlns:a16="http://schemas.microsoft.com/office/drawing/2014/main" id="{57FE81D4-C6AB-D545-1B55-8C46321B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7604" y="401808"/>
            <a:ext cx="1658005" cy="273844"/>
          </a:xfrm>
          <a:prstGeom prst="rect">
            <a:avLst/>
          </a:prstGeom>
        </p:spPr>
        <p:txBody>
          <a:bodyPr/>
          <a:lstStyle>
            <a:lvl1pPr algn="r">
              <a:defRPr lang="ru-RU" sz="1200" b="1" kern="1200" cap="none" baseline="0" smtClean="0">
                <a:solidFill>
                  <a:srgbClr val="062E89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4" name="Прямая соединительная линия 10">
            <a:extLst>
              <a:ext uri="{FF2B5EF4-FFF2-40B4-BE49-F238E27FC236}">
                <a16:creationId xmlns:a16="http://schemas.microsoft.com/office/drawing/2014/main" id="{966F7670-35BD-D54C-7821-6DEA345FB4BC}"/>
              </a:ext>
            </a:extLst>
          </p:cNvPr>
          <p:cNvCxnSpPr>
            <a:cxnSpLocks/>
          </p:cNvCxnSpPr>
          <p:nvPr userDrawn="1"/>
        </p:nvCxnSpPr>
        <p:spPr>
          <a:xfrm flipH="1">
            <a:off x="8456357" y="458373"/>
            <a:ext cx="1" cy="160715"/>
          </a:xfrm>
          <a:prstGeom prst="line">
            <a:avLst/>
          </a:prstGeom>
          <a:ln>
            <a:solidFill>
              <a:srgbClr val="041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58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37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42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8391" y="273844"/>
            <a:ext cx="8236960" cy="363176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F701B74A-8220-414E-A1D3-73E411FA82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051" y="1051"/>
          <a:ext cx="812" cy="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Слайд think-cell" r:id="rId12" imgW="7772400" imgH="10058400" progId="TCLayout.ActiveDocument.1">
                  <p:embed/>
                </p:oleObj>
              </mc:Choice>
              <mc:Fallback>
                <p:oleObj name="Слайд think-cell" r:id="rId12" imgW="7772400" imgH="10058400" progId="TCLayout.ActiveDocument.1">
                  <p:embed/>
                  <p:pic>
                    <p:nvPicPr>
                      <p:cNvPr id="8" name="Объект 7" hidden="1">
                        <a:extLst>
                          <a:ext uri="{FF2B5EF4-FFF2-40B4-BE49-F238E27FC236}">
                            <a16:creationId xmlns:a16="http://schemas.microsoft.com/office/drawing/2014/main" id="{F701B74A-8220-414E-A1D3-73E411FA82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51" y="1051"/>
                        <a:ext cx="812" cy="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8391" y="819150"/>
            <a:ext cx="8236960" cy="3813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AEDE8492-28C0-3583-6131-5EF322371E53}"/>
              </a:ext>
            </a:extLst>
          </p:cNvPr>
          <p:cNvGrpSpPr/>
          <p:nvPr userDrawn="1"/>
        </p:nvGrpSpPr>
        <p:grpSpPr>
          <a:xfrm>
            <a:off x="9280151" y="278445"/>
            <a:ext cx="1386704" cy="396000"/>
            <a:chOff x="9280151" y="278445"/>
            <a:chExt cx="1386704" cy="396000"/>
          </a:xfrm>
        </p:grpSpPr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88FC9A38-979D-33F4-7880-189A9303BAB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80151" y="278445"/>
              <a:ext cx="396000" cy="396000"/>
            </a:xfrm>
            <a:prstGeom prst="ellipse">
              <a:avLst/>
            </a:prstGeom>
            <a:solidFill>
              <a:srgbClr val="072F8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5" name="Овал 29">
              <a:extLst>
                <a:ext uri="{FF2B5EF4-FFF2-40B4-BE49-F238E27FC236}">
                  <a16:creationId xmlns:a16="http://schemas.microsoft.com/office/drawing/2014/main" id="{09916A70-12CE-B981-A5C2-38599E00115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775503" y="278445"/>
              <a:ext cx="396000" cy="396000"/>
            </a:xfrm>
            <a:prstGeom prst="ellipse">
              <a:avLst/>
            </a:prstGeom>
            <a:solidFill>
              <a:srgbClr val="0D4CD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" name="Овал 31">
              <a:extLst>
                <a:ext uri="{FF2B5EF4-FFF2-40B4-BE49-F238E27FC236}">
                  <a16:creationId xmlns:a16="http://schemas.microsoft.com/office/drawing/2014/main" id="{08FD25D2-5559-592D-3554-D06C929CCA4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270855" y="278445"/>
              <a:ext cx="396000" cy="396000"/>
            </a:xfrm>
            <a:prstGeom prst="ellipse">
              <a:avLst/>
            </a:prstGeom>
            <a:solidFill>
              <a:srgbClr val="E6005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5F42086E-99EB-C9CF-6A8C-CA5142741D6F}"/>
              </a:ext>
            </a:extLst>
          </p:cNvPr>
          <p:cNvGrpSpPr/>
          <p:nvPr userDrawn="1"/>
        </p:nvGrpSpPr>
        <p:grpSpPr>
          <a:xfrm>
            <a:off x="9280151" y="1096776"/>
            <a:ext cx="889367" cy="396000"/>
            <a:chOff x="9280151" y="1096776"/>
            <a:chExt cx="889367" cy="396000"/>
          </a:xfrm>
        </p:grpSpPr>
        <p:sp>
          <p:nvSpPr>
            <p:cNvPr id="119" name="Овал 118">
              <a:extLst>
                <a:ext uri="{FF2B5EF4-FFF2-40B4-BE49-F238E27FC236}">
                  <a16:creationId xmlns:a16="http://schemas.microsoft.com/office/drawing/2014/main" id="{4A97ABBC-637F-1591-33D0-77C4B4C392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773518" y="1096776"/>
              <a:ext cx="396000" cy="396000"/>
            </a:xfrm>
            <a:prstGeom prst="ellipse">
              <a:avLst/>
            </a:prstGeom>
            <a:solidFill>
              <a:srgbClr val="E8ECF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20" name="Овал 119">
              <a:extLst>
                <a:ext uri="{FF2B5EF4-FFF2-40B4-BE49-F238E27FC236}">
                  <a16:creationId xmlns:a16="http://schemas.microsoft.com/office/drawing/2014/main" id="{B9EEA023-414A-AEE6-1B2B-7A842C94D9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80151" y="1096776"/>
              <a:ext cx="396000" cy="396000"/>
            </a:xfrm>
            <a:prstGeom prst="ellipse">
              <a:avLst/>
            </a:prstGeom>
            <a:solidFill>
              <a:srgbClr val="041745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472F9DF7-7338-F212-5F65-362F096F189A}"/>
              </a:ext>
            </a:extLst>
          </p:cNvPr>
          <p:cNvSpPr txBox="1"/>
          <p:nvPr userDrawn="1"/>
        </p:nvSpPr>
        <p:spPr>
          <a:xfrm>
            <a:off x="9280152" y="0"/>
            <a:ext cx="1493356" cy="240066"/>
          </a:xfrm>
          <a:prstGeom prst="rect">
            <a:avLst/>
          </a:prstGeom>
          <a:noFill/>
          <a:ln>
            <a:noFill/>
          </a:ln>
        </p:spPr>
        <p:txBody>
          <a:bodyPr wrap="square" lIns="3600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rgbClr val="041745"/>
                </a:solidFill>
              </a:rPr>
              <a:t>Основные цвета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01626D4-C488-061E-500C-12BD7B67D9E0}"/>
              </a:ext>
            </a:extLst>
          </p:cNvPr>
          <p:cNvSpPr txBox="1"/>
          <p:nvPr userDrawn="1"/>
        </p:nvSpPr>
        <p:spPr>
          <a:xfrm>
            <a:off x="9278166" y="830054"/>
            <a:ext cx="1493356" cy="240066"/>
          </a:xfrm>
          <a:prstGeom prst="rect">
            <a:avLst/>
          </a:prstGeom>
          <a:noFill/>
          <a:ln>
            <a:noFill/>
          </a:ln>
        </p:spPr>
        <p:txBody>
          <a:bodyPr wrap="square" lIns="3600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rgbClr val="041745"/>
                </a:solidFill>
              </a:rPr>
              <a:t>Фон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F7A890A-1C99-7E2F-DEFB-9DAF96DA7F1F}"/>
              </a:ext>
            </a:extLst>
          </p:cNvPr>
          <p:cNvSpPr txBox="1"/>
          <p:nvPr userDrawn="1"/>
        </p:nvSpPr>
        <p:spPr>
          <a:xfrm>
            <a:off x="9278166" y="1660108"/>
            <a:ext cx="1495342" cy="387798"/>
          </a:xfrm>
          <a:prstGeom prst="rect">
            <a:avLst/>
          </a:prstGeom>
          <a:noFill/>
          <a:ln>
            <a:noFill/>
          </a:ln>
        </p:spPr>
        <p:txBody>
          <a:bodyPr wrap="square" lIns="3600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rgbClr val="041745"/>
                </a:solidFill>
              </a:rPr>
              <a:t>Вспомогательные цвета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D0B8DBC-77F3-587B-88B1-D8F9C158B404}"/>
              </a:ext>
            </a:extLst>
          </p:cNvPr>
          <p:cNvGrpSpPr/>
          <p:nvPr userDrawn="1"/>
        </p:nvGrpSpPr>
        <p:grpSpPr>
          <a:xfrm>
            <a:off x="9282310" y="2215239"/>
            <a:ext cx="1186547" cy="1857730"/>
            <a:chOff x="9282310" y="2215239"/>
            <a:chExt cx="1186547" cy="1857730"/>
          </a:xfrm>
        </p:grpSpPr>
        <p:sp>
          <p:nvSpPr>
            <p:cNvPr id="9" name="Овал 486">
              <a:extLst>
                <a:ext uri="{FF2B5EF4-FFF2-40B4-BE49-F238E27FC236}">
                  <a16:creationId xmlns:a16="http://schemas.microsoft.com/office/drawing/2014/main" id="{F5FD227E-9DC0-D12F-1B7E-551D79810313}"/>
                </a:ext>
              </a:extLst>
            </p:cNvPr>
            <p:cNvSpPr/>
            <p:nvPr/>
          </p:nvSpPr>
          <p:spPr>
            <a:xfrm rot="5400000">
              <a:off x="9696070" y="3424809"/>
              <a:ext cx="164335" cy="164335"/>
            </a:xfrm>
            <a:prstGeom prst="ellipse">
              <a:avLst/>
            </a:prstGeom>
            <a:solidFill>
              <a:srgbClr val="F8AA44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10" name="Овал 511">
              <a:extLst>
                <a:ext uri="{FF2B5EF4-FFF2-40B4-BE49-F238E27FC236}">
                  <a16:creationId xmlns:a16="http://schemas.microsoft.com/office/drawing/2014/main" id="{A1A0982F-C19D-4F58-E79D-013A08140757}"/>
                </a:ext>
              </a:extLst>
            </p:cNvPr>
            <p:cNvSpPr/>
            <p:nvPr/>
          </p:nvSpPr>
          <p:spPr>
            <a:xfrm rot="5400000">
              <a:off x="9282310" y="2457153"/>
              <a:ext cx="164335" cy="164335"/>
            </a:xfrm>
            <a:prstGeom prst="ellipse">
              <a:avLst/>
            </a:prstGeom>
            <a:solidFill>
              <a:srgbClr val="A674F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11" name="Овал 512">
              <a:extLst>
                <a:ext uri="{FF2B5EF4-FFF2-40B4-BE49-F238E27FC236}">
                  <a16:creationId xmlns:a16="http://schemas.microsoft.com/office/drawing/2014/main" id="{AD6D10C1-6BC9-AADF-2D23-F5E849F168E9}"/>
                </a:ext>
              </a:extLst>
            </p:cNvPr>
            <p:cNvSpPr/>
            <p:nvPr/>
          </p:nvSpPr>
          <p:spPr>
            <a:xfrm rot="5400000">
              <a:off x="9492958" y="2457153"/>
              <a:ext cx="164335" cy="164335"/>
            </a:xfrm>
            <a:prstGeom prst="ellipse">
              <a:avLst/>
            </a:prstGeom>
            <a:solidFill>
              <a:srgbClr val="DBC7F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12" name="Овал 477">
              <a:extLst>
                <a:ext uri="{FF2B5EF4-FFF2-40B4-BE49-F238E27FC236}">
                  <a16:creationId xmlns:a16="http://schemas.microsoft.com/office/drawing/2014/main" id="{E444D69D-D9F5-2A29-4367-86063547064B}"/>
                </a:ext>
              </a:extLst>
            </p:cNvPr>
            <p:cNvSpPr/>
            <p:nvPr/>
          </p:nvSpPr>
          <p:spPr>
            <a:xfrm rot="5400000">
              <a:off x="9282310" y="3666723"/>
              <a:ext cx="164335" cy="164335"/>
            </a:xfrm>
            <a:prstGeom prst="ellipse">
              <a:avLst/>
            </a:prstGeom>
            <a:solidFill>
              <a:srgbClr val="00D6A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13" name="Овал 485">
              <a:extLst>
                <a:ext uri="{FF2B5EF4-FFF2-40B4-BE49-F238E27FC236}">
                  <a16:creationId xmlns:a16="http://schemas.microsoft.com/office/drawing/2014/main" id="{0E39FF02-7CBC-65C5-1A0F-B865831F57E8}"/>
                </a:ext>
              </a:extLst>
            </p:cNvPr>
            <p:cNvSpPr/>
            <p:nvPr/>
          </p:nvSpPr>
          <p:spPr>
            <a:xfrm rot="5400000">
              <a:off x="9492958" y="3666723"/>
              <a:ext cx="164335" cy="164335"/>
            </a:xfrm>
            <a:prstGeom prst="ellipse">
              <a:avLst/>
            </a:prstGeom>
            <a:solidFill>
              <a:srgbClr val="9DE3D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14" name="Овал 8">
              <a:extLst>
                <a:ext uri="{FF2B5EF4-FFF2-40B4-BE49-F238E27FC236}">
                  <a16:creationId xmlns:a16="http://schemas.microsoft.com/office/drawing/2014/main" id="{5E382633-166D-26A5-FD42-491BBEC81FCC}"/>
                </a:ext>
              </a:extLst>
            </p:cNvPr>
            <p:cNvSpPr/>
            <p:nvPr/>
          </p:nvSpPr>
          <p:spPr>
            <a:xfrm rot="5400000" flipH="1">
              <a:off x="9282310" y="2215239"/>
              <a:ext cx="164335" cy="164335"/>
            </a:xfrm>
            <a:prstGeom prst="ellipse">
              <a:avLst/>
            </a:prstGeom>
            <a:solidFill>
              <a:srgbClr val="9098B7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7">
              <a:extLst>
                <a:ext uri="{FF2B5EF4-FFF2-40B4-BE49-F238E27FC236}">
                  <a16:creationId xmlns:a16="http://schemas.microsoft.com/office/drawing/2014/main" id="{57AB6D9F-86A6-0BAE-F30F-8170BBA4F20F}"/>
                </a:ext>
              </a:extLst>
            </p:cNvPr>
            <p:cNvSpPr/>
            <p:nvPr/>
          </p:nvSpPr>
          <p:spPr>
            <a:xfrm rot="5400000" flipH="1">
              <a:off x="9492958" y="2215239"/>
              <a:ext cx="164335" cy="16433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7">
              <a:extLst>
                <a:ext uri="{FF2B5EF4-FFF2-40B4-BE49-F238E27FC236}">
                  <a16:creationId xmlns:a16="http://schemas.microsoft.com/office/drawing/2014/main" id="{D4D84A58-92A7-FD8D-52F7-42B6EB851B67}"/>
                </a:ext>
              </a:extLst>
            </p:cNvPr>
            <p:cNvSpPr/>
            <p:nvPr/>
          </p:nvSpPr>
          <p:spPr>
            <a:xfrm rot="5400000" flipH="1">
              <a:off x="9696070" y="2215239"/>
              <a:ext cx="164335" cy="16433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7">
              <a:extLst>
                <a:ext uri="{FF2B5EF4-FFF2-40B4-BE49-F238E27FC236}">
                  <a16:creationId xmlns:a16="http://schemas.microsoft.com/office/drawing/2014/main" id="{F4666E49-B439-ADBE-DB6C-5E7EE88D609D}"/>
                </a:ext>
              </a:extLst>
            </p:cNvPr>
            <p:cNvSpPr/>
            <p:nvPr/>
          </p:nvSpPr>
          <p:spPr>
            <a:xfrm rot="5400000" flipH="1">
              <a:off x="9898862" y="2215239"/>
              <a:ext cx="164335" cy="16433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7">
              <a:extLst>
                <a:ext uri="{FF2B5EF4-FFF2-40B4-BE49-F238E27FC236}">
                  <a16:creationId xmlns:a16="http://schemas.microsoft.com/office/drawing/2014/main" id="{ADD21C77-9696-30F2-F210-F8CFBD1D9330}"/>
                </a:ext>
              </a:extLst>
            </p:cNvPr>
            <p:cNvSpPr/>
            <p:nvPr/>
          </p:nvSpPr>
          <p:spPr>
            <a:xfrm rot="5400000" flipH="1">
              <a:off x="10101655" y="2215239"/>
              <a:ext cx="164335" cy="1643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7">
              <a:extLst>
                <a:ext uri="{FF2B5EF4-FFF2-40B4-BE49-F238E27FC236}">
                  <a16:creationId xmlns:a16="http://schemas.microsoft.com/office/drawing/2014/main" id="{27EBF787-A3D8-91D3-2EEC-2661B02742AF}"/>
                </a:ext>
              </a:extLst>
            </p:cNvPr>
            <p:cNvSpPr/>
            <p:nvPr/>
          </p:nvSpPr>
          <p:spPr>
            <a:xfrm rot="5400000" flipH="1">
              <a:off x="10304522" y="2215239"/>
              <a:ext cx="164335" cy="164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00">
              <a:extLst>
                <a:ext uri="{FF2B5EF4-FFF2-40B4-BE49-F238E27FC236}">
                  <a16:creationId xmlns:a16="http://schemas.microsoft.com/office/drawing/2014/main" id="{AC7143CF-55F8-61B2-1893-1A832F36D6D4}"/>
                </a:ext>
              </a:extLst>
            </p:cNvPr>
            <p:cNvSpPr/>
            <p:nvPr/>
          </p:nvSpPr>
          <p:spPr>
            <a:xfrm rot="5400000">
              <a:off x="10101655" y="3908634"/>
              <a:ext cx="164335" cy="164335"/>
            </a:xfrm>
            <a:prstGeom prst="ellipse">
              <a:avLst/>
            </a:prstGeom>
            <a:solidFill>
              <a:srgbClr val="F9B9C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1" name="Овал 405">
              <a:extLst>
                <a:ext uri="{FF2B5EF4-FFF2-40B4-BE49-F238E27FC236}">
                  <a16:creationId xmlns:a16="http://schemas.microsoft.com/office/drawing/2014/main" id="{C961C8CB-9D6D-4994-1486-3F058040970C}"/>
                </a:ext>
              </a:extLst>
            </p:cNvPr>
            <p:cNvSpPr/>
            <p:nvPr/>
          </p:nvSpPr>
          <p:spPr>
            <a:xfrm rot="5400000">
              <a:off x="9282310" y="3908634"/>
              <a:ext cx="164335" cy="164335"/>
            </a:xfrm>
            <a:prstGeom prst="ellipse">
              <a:avLst/>
            </a:prstGeom>
            <a:solidFill>
              <a:schemeClr val="accent4">
                <a:lumMod val="2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2" name="Овал 405">
              <a:extLst>
                <a:ext uri="{FF2B5EF4-FFF2-40B4-BE49-F238E27FC236}">
                  <a16:creationId xmlns:a16="http://schemas.microsoft.com/office/drawing/2014/main" id="{5193B6C5-A661-7571-1482-90FDC239E55E}"/>
                </a:ext>
              </a:extLst>
            </p:cNvPr>
            <p:cNvSpPr/>
            <p:nvPr/>
          </p:nvSpPr>
          <p:spPr>
            <a:xfrm rot="5400000">
              <a:off x="9493203" y="3908634"/>
              <a:ext cx="164335" cy="164335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3" name="Овал 405">
              <a:extLst>
                <a:ext uri="{FF2B5EF4-FFF2-40B4-BE49-F238E27FC236}">
                  <a16:creationId xmlns:a16="http://schemas.microsoft.com/office/drawing/2014/main" id="{EE975486-4573-1C44-E46C-34DC685E8257}"/>
                </a:ext>
              </a:extLst>
            </p:cNvPr>
            <p:cNvSpPr/>
            <p:nvPr/>
          </p:nvSpPr>
          <p:spPr>
            <a:xfrm rot="5400000">
              <a:off x="9695995" y="3908634"/>
              <a:ext cx="164335" cy="164335"/>
            </a:xfrm>
            <a:prstGeom prst="ellipse">
              <a:avLst/>
            </a:prstGeom>
            <a:solidFill>
              <a:schemeClr val="accent4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4" name="Овал 405">
              <a:extLst>
                <a:ext uri="{FF2B5EF4-FFF2-40B4-BE49-F238E27FC236}">
                  <a16:creationId xmlns:a16="http://schemas.microsoft.com/office/drawing/2014/main" id="{22319093-5384-2CAA-9CAD-21F348289B62}"/>
                </a:ext>
              </a:extLst>
            </p:cNvPr>
            <p:cNvSpPr/>
            <p:nvPr/>
          </p:nvSpPr>
          <p:spPr>
            <a:xfrm rot="5400000">
              <a:off x="9898788" y="3908634"/>
              <a:ext cx="164335" cy="164335"/>
            </a:xfrm>
            <a:prstGeom prst="ellipse">
              <a:avLst/>
            </a:prstGeom>
            <a:solidFill>
              <a:schemeClr val="accent4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5" name="Овал 476">
              <a:extLst>
                <a:ext uri="{FF2B5EF4-FFF2-40B4-BE49-F238E27FC236}">
                  <a16:creationId xmlns:a16="http://schemas.microsoft.com/office/drawing/2014/main" id="{68B2055B-D154-504A-10A9-7F7A684BC0DB}"/>
                </a:ext>
              </a:extLst>
            </p:cNvPr>
            <p:cNvSpPr/>
            <p:nvPr/>
          </p:nvSpPr>
          <p:spPr>
            <a:xfrm rot="5400000">
              <a:off x="9282310" y="3182895"/>
              <a:ext cx="164335" cy="164335"/>
            </a:xfrm>
            <a:prstGeom prst="ellipse">
              <a:avLst/>
            </a:prstGeom>
            <a:solidFill>
              <a:schemeClr val="accent5">
                <a:lumMod val="2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6" name="Овал 476">
              <a:extLst>
                <a:ext uri="{FF2B5EF4-FFF2-40B4-BE49-F238E27FC236}">
                  <a16:creationId xmlns:a16="http://schemas.microsoft.com/office/drawing/2014/main" id="{2B886327-6625-E130-CB24-CE95150CC295}"/>
                </a:ext>
              </a:extLst>
            </p:cNvPr>
            <p:cNvSpPr/>
            <p:nvPr/>
          </p:nvSpPr>
          <p:spPr>
            <a:xfrm rot="5400000">
              <a:off x="9492958" y="3182895"/>
              <a:ext cx="164335" cy="16433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7" name="Овал 476">
              <a:extLst>
                <a:ext uri="{FF2B5EF4-FFF2-40B4-BE49-F238E27FC236}">
                  <a16:creationId xmlns:a16="http://schemas.microsoft.com/office/drawing/2014/main" id="{D731C776-5759-11DC-3070-8A2F8B37903B}"/>
                </a:ext>
              </a:extLst>
            </p:cNvPr>
            <p:cNvSpPr/>
            <p:nvPr/>
          </p:nvSpPr>
          <p:spPr>
            <a:xfrm rot="5400000">
              <a:off x="9696070" y="3182895"/>
              <a:ext cx="164335" cy="16433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8" name="Овал 476">
              <a:extLst>
                <a:ext uri="{FF2B5EF4-FFF2-40B4-BE49-F238E27FC236}">
                  <a16:creationId xmlns:a16="http://schemas.microsoft.com/office/drawing/2014/main" id="{BDD31FD5-82CD-03E8-3AD6-CE5F3B2A12BD}"/>
                </a:ext>
              </a:extLst>
            </p:cNvPr>
            <p:cNvSpPr/>
            <p:nvPr/>
          </p:nvSpPr>
          <p:spPr>
            <a:xfrm rot="5400000">
              <a:off x="9898862" y="3182895"/>
              <a:ext cx="164335" cy="164335"/>
            </a:xfrm>
            <a:prstGeom prst="ellipse">
              <a:avLst/>
            </a:prstGeom>
            <a:solidFill>
              <a:schemeClr val="accent5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9" name="Овал 476">
              <a:extLst>
                <a:ext uri="{FF2B5EF4-FFF2-40B4-BE49-F238E27FC236}">
                  <a16:creationId xmlns:a16="http://schemas.microsoft.com/office/drawing/2014/main" id="{A99AF34F-2805-6A11-E5B8-4A4FC0DBC909}"/>
                </a:ext>
              </a:extLst>
            </p:cNvPr>
            <p:cNvSpPr/>
            <p:nvPr/>
          </p:nvSpPr>
          <p:spPr>
            <a:xfrm rot="5400000">
              <a:off x="10101655" y="3182895"/>
              <a:ext cx="164335" cy="164335"/>
            </a:xfrm>
            <a:prstGeom prst="ellipse">
              <a:avLst/>
            </a:prstGeom>
            <a:solidFill>
              <a:schemeClr val="accent5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0" name="Овал 477">
              <a:extLst>
                <a:ext uri="{FF2B5EF4-FFF2-40B4-BE49-F238E27FC236}">
                  <a16:creationId xmlns:a16="http://schemas.microsoft.com/office/drawing/2014/main" id="{074DBECA-AFD3-419A-46E8-04D0527BE0B2}"/>
                </a:ext>
              </a:extLst>
            </p:cNvPr>
            <p:cNvSpPr/>
            <p:nvPr/>
          </p:nvSpPr>
          <p:spPr>
            <a:xfrm rot="5400000">
              <a:off x="9898862" y="2457153"/>
              <a:ext cx="164335" cy="16433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1" name="Овал 96">
              <a:extLst>
                <a:ext uri="{FF2B5EF4-FFF2-40B4-BE49-F238E27FC236}">
                  <a16:creationId xmlns:a16="http://schemas.microsoft.com/office/drawing/2014/main" id="{7E5E707B-123F-F16F-A1EA-38D1DAAE1528}"/>
                </a:ext>
              </a:extLst>
            </p:cNvPr>
            <p:cNvSpPr/>
            <p:nvPr/>
          </p:nvSpPr>
          <p:spPr>
            <a:xfrm rot="5400000">
              <a:off x="10304522" y="2457153"/>
              <a:ext cx="164335" cy="164335"/>
            </a:xfrm>
            <a:prstGeom prst="ellipse">
              <a:avLst/>
            </a:prstGeom>
            <a:solidFill>
              <a:srgbClr val="E7ECF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2" name="Овал 486">
              <a:extLst>
                <a:ext uri="{FF2B5EF4-FFF2-40B4-BE49-F238E27FC236}">
                  <a16:creationId xmlns:a16="http://schemas.microsoft.com/office/drawing/2014/main" id="{87626D1B-DF6F-F451-8262-C735A37B538C}"/>
                </a:ext>
              </a:extLst>
            </p:cNvPr>
            <p:cNvSpPr/>
            <p:nvPr/>
          </p:nvSpPr>
          <p:spPr>
            <a:xfrm rot="5400000">
              <a:off x="9696070" y="2457153"/>
              <a:ext cx="164335" cy="164335"/>
            </a:xfrm>
            <a:prstGeom prst="ellipse">
              <a:avLst/>
            </a:prstGeom>
            <a:solidFill>
              <a:schemeClr val="tx1">
                <a:lumMod val="25000"/>
                <a:lumOff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3" name="Овал 486">
              <a:extLst>
                <a:ext uri="{FF2B5EF4-FFF2-40B4-BE49-F238E27FC236}">
                  <a16:creationId xmlns:a16="http://schemas.microsoft.com/office/drawing/2014/main" id="{17155BDD-CA0A-53E4-92BF-ED1F987240C4}"/>
                </a:ext>
              </a:extLst>
            </p:cNvPr>
            <p:cNvSpPr/>
            <p:nvPr/>
          </p:nvSpPr>
          <p:spPr>
            <a:xfrm rot="5400000">
              <a:off x="10101655" y="2457153"/>
              <a:ext cx="164335" cy="164335"/>
            </a:xfrm>
            <a:prstGeom prst="ellipse">
              <a:avLst/>
            </a:prstGeom>
            <a:solidFill>
              <a:schemeClr val="tx1">
                <a:lumMod val="10000"/>
                <a:lumOff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4" name="Овал 5">
              <a:extLst>
                <a:ext uri="{FF2B5EF4-FFF2-40B4-BE49-F238E27FC236}">
                  <a16:creationId xmlns:a16="http://schemas.microsoft.com/office/drawing/2014/main" id="{56AA23FA-F6F0-4DF5-F207-022CE0FFA68A}"/>
                </a:ext>
              </a:extLst>
            </p:cNvPr>
            <p:cNvSpPr/>
            <p:nvPr/>
          </p:nvSpPr>
          <p:spPr>
            <a:xfrm rot="5400000" flipH="1">
              <a:off x="9492958" y="2699067"/>
              <a:ext cx="164335" cy="164335"/>
            </a:xfrm>
            <a:prstGeom prst="ellipse">
              <a:avLst/>
            </a:prstGeom>
            <a:solidFill>
              <a:srgbClr val="2889C4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511">
              <a:extLst>
                <a:ext uri="{FF2B5EF4-FFF2-40B4-BE49-F238E27FC236}">
                  <a16:creationId xmlns:a16="http://schemas.microsoft.com/office/drawing/2014/main" id="{07F4E594-670A-0DD3-F46E-B5B05ADBE2D2}"/>
                </a:ext>
              </a:extLst>
            </p:cNvPr>
            <p:cNvSpPr/>
            <p:nvPr/>
          </p:nvSpPr>
          <p:spPr>
            <a:xfrm rot="5400000">
              <a:off x="9282310" y="2699067"/>
              <a:ext cx="164335" cy="164335"/>
            </a:xfrm>
            <a:prstGeom prst="ellipse">
              <a:avLst/>
            </a:prstGeom>
            <a:solidFill>
              <a:schemeClr val="accent2">
                <a:lumMod val="2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6" name="Овал 511">
              <a:extLst>
                <a:ext uri="{FF2B5EF4-FFF2-40B4-BE49-F238E27FC236}">
                  <a16:creationId xmlns:a16="http://schemas.microsoft.com/office/drawing/2014/main" id="{F1F26DB8-4FF4-CF5C-C87C-ED502559FABE}"/>
                </a:ext>
              </a:extLst>
            </p:cNvPr>
            <p:cNvSpPr/>
            <p:nvPr/>
          </p:nvSpPr>
          <p:spPr>
            <a:xfrm rot="5400000">
              <a:off x="9696070" y="2699067"/>
              <a:ext cx="164335" cy="16433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7" name="Овал 511">
              <a:extLst>
                <a:ext uri="{FF2B5EF4-FFF2-40B4-BE49-F238E27FC236}">
                  <a16:creationId xmlns:a16="http://schemas.microsoft.com/office/drawing/2014/main" id="{65B94C60-9200-914C-503D-74A1FA3A19CF}"/>
                </a:ext>
              </a:extLst>
            </p:cNvPr>
            <p:cNvSpPr/>
            <p:nvPr/>
          </p:nvSpPr>
          <p:spPr>
            <a:xfrm rot="5400000">
              <a:off x="9898862" y="2699067"/>
              <a:ext cx="164335" cy="16433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8" name="Овал 511">
              <a:extLst>
                <a:ext uri="{FF2B5EF4-FFF2-40B4-BE49-F238E27FC236}">
                  <a16:creationId xmlns:a16="http://schemas.microsoft.com/office/drawing/2014/main" id="{02390FEA-6ADD-2431-CE75-F6C97B238148}"/>
                </a:ext>
              </a:extLst>
            </p:cNvPr>
            <p:cNvSpPr/>
            <p:nvPr/>
          </p:nvSpPr>
          <p:spPr>
            <a:xfrm rot="5400000">
              <a:off x="10101655" y="2699067"/>
              <a:ext cx="164335" cy="164335"/>
            </a:xfrm>
            <a:prstGeom prst="ellipse">
              <a:avLst/>
            </a:prstGeom>
            <a:solidFill>
              <a:schemeClr val="accent2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39" name="Овал 511">
              <a:extLst>
                <a:ext uri="{FF2B5EF4-FFF2-40B4-BE49-F238E27FC236}">
                  <a16:creationId xmlns:a16="http://schemas.microsoft.com/office/drawing/2014/main" id="{25E6DE0D-9C8F-9672-9545-B064B34EA0A9}"/>
                </a:ext>
              </a:extLst>
            </p:cNvPr>
            <p:cNvSpPr/>
            <p:nvPr/>
          </p:nvSpPr>
          <p:spPr>
            <a:xfrm rot="5400000">
              <a:off x="10304522" y="2699067"/>
              <a:ext cx="164335" cy="164335"/>
            </a:xfrm>
            <a:prstGeom prst="ellipse">
              <a:avLst/>
            </a:prstGeom>
            <a:solidFill>
              <a:schemeClr val="accent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40" name="Овал 99">
              <a:extLst>
                <a:ext uri="{FF2B5EF4-FFF2-40B4-BE49-F238E27FC236}">
                  <a16:creationId xmlns:a16="http://schemas.microsoft.com/office/drawing/2014/main" id="{D4B961BB-DF05-B5AB-3AB0-EC0637156EAB}"/>
                </a:ext>
              </a:extLst>
            </p:cNvPr>
            <p:cNvSpPr/>
            <p:nvPr/>
          </p:nvSpPr>
          <p:spPr>
            <a:xfrm rot="5400000">
              <a:off x="9282310" y="2940981"/>
              <a:ext cx="164335" cy="164335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41" name="Овал 99">
              <a:extLst>
                <a:ext uri="{FF2B5EF4-FFF2-40B4-BE49-F238E27FC236}">
                  <a16:creationId xmlns:a16="http://schemas.microsoft.com/office/drawing/2014/main" id="{E9C50F5C-A1A8-04C2-97B5-FD07A8CB454A}"/>
                </a:ext>
              </a:extLst>
            </p:cNvPr>
            <p:cNvSpPr/>
            <p:nvPr/>
          </p:nvSpPr>
          <p:spPr>
            <a:xfrm rot="5400000">
              <a:off x="9492958" y="2940981"/>
              <a:ext cx="164335" cy="164335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42" name="Овал 99">
              <a:extLst>
                <a:ext uri="{FF2B5EF4-FFF2-40B4-BE49-F238E27FC236}">
                  <a16:creationId xmlns:a16="http://schemas.microsoft.com/office/drawing/2014/main" id="{E831060C-57F9-0E90-864A-8D2BB85A1D56}"/>
                </a:ext>
              </a:extLst>
            </p:cNvPr>
            <p:cNvSpPr/>
            <p:nvPr/>
          </p:nvSpPr>
          <p:spPr>
            <a:xfrm rot="5400000">
              <a:off x="9696070" y="2940981"/>
              <a:ext cx="164335" cy="164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43" name="Овал 99">
              <a:extLst>
                <a:ext uri="{FF2B5EF4-FFF2-40B4-BE49-F238E27FC236}">
                  <a16:creationId xmlns:a16="http://schemas.microsoft.com/office/drawing/2014/main" id="{B5133327-C76A-4A96-53AA-0142C9BBC953}"/>
                </a:ext>
              </a:extLst>
            </p:cNvPr>
            <p:cNvSpPr/>
            <p:nvPr/>
          </p:nvSpPr>
          <p:spPr>
            <a:xfrm rot="5400000">
              <a:off x="9898862" y="2940981"/>
              <a:ext cx="164335" cy="164335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44" name="Овал 99">
              <a:extLst>
                <a:ext uri="{FF2B5EF4-FFF2-40B4-BE49-F238E27FC236}">
                  <a16:creationId xmlns:a16="http://schemas.microsoft.com/office/drawing/2014/main" id="{B4168B64-1F66-57C3-478B-F5E45068EEFE}"/>
                </a:ext>
              </a:extLst>
            </p:cNvPr>
            <p:cNvSpPr/>
            <p:nvPr/>
          </p:nvSpPr>
          <p:spPr>
            <a:xfrm rot="5400000">
              <a:off x="10101655" y="2940981"/>
              <a:ext cx="164335" cy="164335"/>
            </a:xfrm>
            <a:prstGeom prst="ellipse">
              <a:avLst/>
            </a:prstGeom>
            <a:solidFill>
              <a:schemeClr val="bg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45" name="Овал 8">
              <a:extLst>
                <a:ext uri="{FF2B5EF4-FFF2-40B4-BE49-F238E27FC236}">
                  <a16:creationId xmlns:a16="http://schemas.microsoft.com/office/drawing/2014/main" id="{484C469F-D71C-33C5-EC73-74D293767FE8}"/>
                </a:ext>
              </a:extLst>
            </p:cNvPr>
            <p:cNvSpPr/>
            <p:nvPr/>
          </p:nvSpPr>
          <p:spPr>
            <a:xfrm rot="5400000" flipH="1">
              <a:off x="9282310" y="3424809"/>
              <a:ext cx="164335" cy="164335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8">
              <a:extLst>
                <a:ext uri="{FF2B5EF4-FFF2-40B4-BE49-F238E27FC236}">
                  <a16:creationId xmlns:a16="http://schemas.microsoft.com/office/drawing/2014/main" id="{3740311C-6A83-18D7-48B3-00F32B99C799}"/>
                </a:ext>
              </a:extLst>
            </p:cNvPr>
            <p:cNvSpPr/>
            <p:nvPr/>
          </p:nvSpPr>
          <p:spPr>
            <a:xfrm rot="5400000" flipH="1">
              <a:off x="9492958" y="3424809"/>
              <a:ext cx="164335" cy="16433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8">
              <a:extLst>
                <a:ext uri="{FF2B5EF4-FFF2-40B4-BE49-F238E27FC236}">
                  <a16:creationId xmlns:a16="http://schemas.microsoft.com/office/drawing/2014/main" id="{7EF3FA16-E998-B5C9-888A-1AFFFB54F7DF}"/>
                </a:ext>
              </a:extLst>
            </p:cNvPr>
            <p:cNvSpPr/>
            <p:nvPr/>
          </p:nvSpPr>
          <p:spPr>
            <a:xfrm rot="5400000" flipH="1">
              <a:off x="9898862" y="3424809"/>
              <a:ext cx="164335" cy="16433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8">
              <a:extLst>
                <a:ext uri="{FF2B5EF4-FFF2-40B4-BE49-F238E27FC236}">
                  <a16:creationId xmlns:a16="http://schemas.microsoft.com/office/drawing/2014/main" id="{680FFD6E-5E9E-ACD0-58EC-B80467BEE9AB}"/>
                </a:ext>
              </a:extLst>
            </p:cNvPr>
            <p:cNvSpPr/>
            <p:nvPr/>
          </p:nvSpPr>
          <p:spPr>
            <a:xfrm rot="5400000" flipH="1">
              <a:off x="10101655" y="3424809"/>
              <a:ext cx="164335" cy="164335"/>
            </a:xfrm>
            <a:prstGeom prst="ellipse">
              <a:avLst/>
            </a:prstGeom>
            <a:solidFill>
              <a:schemeClr val="accent6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8">
              <a:extLst>
                <a:ext uri="{FF2B5EF4-FFF2-40B4-BE49-F238E27FC236}">
                  <a16:creationId xmlns:a16="http://schemas.microsoft.com/office/drawing/2014/main" id="{3EEB3FB6-8B9D-B4DF-FAE1-87C4FB296B17}"/>
                </a:ext>
              </a:extLst>
            </p:cNvPr>
            <p:cNvSpPr/>
            <p:nvPr/>
          </p:nvSpPr>
          <p:spPr>
            <a:xfrm rot="5400000" flipH="1">
              <a:off x="10304522" y="3424809"/>
              <a:ext cx="164335" cy="164335"/>
            </a:xfrm>
            <a:prstGeom prst="ellipse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2445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670" r:id="rId4"/>
    <p:sldLayoutId id="2147483675" r:id="rId5"/>
    <p:sldLayoutId id="2147483711" r:id="rId6"/>
    <p:sldLayoutId id="2147483709" r:id="rId7"/>
    <p:sldLayoutId id="2147483712" r:id="rId8"/>
  </p:sldLayoutIdLst>
  <p:hf hdr="0" ftr="0" dt="0"/>
  <p:txStyles>
    <p:titleStyle>
      <a:lvl1pPr algn="l" defTabSz="685808" rtl="0" eaLnBrk="1" latinLnBrk="0" hangingPunct="1">
        <a:lnSpc>
          <a:spcPct val="80000"/>
        </a:lnSpc>
        <a:spcBef>
          <a:spcPct val="0"/>
        </a:spcBef>
        <a:buNone/>
        <a:defRPr lang="en-US" sz="2200" b="1" kern="1200" cap="none" baseline="0" dirty="0">
          <a:solidFill>
            <a:srgbClr val="062E88"/>
          </a:solidFill>
          <a:latin typeface="Arial"/>
          <a:ea typeface="+mj-ea"/>
          <a:cs typeface="Arial"/>
        </a:defRPr>
      </a:lvl1pPr>
    </p:titleStyle>
    <p:bodyStyle>
      <a:lvl1pPr marL="171452" indent="-171452" algn="l" defTabSz="685808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6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0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64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68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72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76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80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84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4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8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2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6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0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4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28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2" algn="l" defTabSz="6858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3" name="Frame 213132879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-1" y="1152525"/>
            <a:ext cx="7170821" cy="2909888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57263" y="704850"/>
            <a:ext cx="304800" cy="304800"/>
          </a:xfrm>
          <a:prstGeom prst="rect">
            <a:avLst/>
          </a:prstGeom>
        </p:spPr>
      </p:pic>
      <p:pic>
        <p:nvPicPr>
          <p:cNvPr id="5" name="Frame 213132863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848350" y="3202860"/>
            <a:ext cx="2162175" cy="1524000"/>
          </a:xfrm>
          <a:prstGeom prst="rect">
            <a:avLst/>
          </a:prstGeom>
        </p:spPr>
      </p:pic>
      <p:pic>
        <p:nvPicPr>
          <p:cNvPr id="6" name="Group 1321317101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432758" y="133350"/>
            <a:ext cx="1143000" cy="1143000"/>
          </a:xfrm>
          <a:prstGeom prst="rect">
            <a:avLst/>
          </a:prstGeom>
        </p:spPr>
      </p:pic>
      <p:sp>
        <p:nvSpPr>
          <p:cNvPr id="7" name="_"/>
          <p:cNvSpPr/>
          <p:nvPr/>
        </p:nvSpPr>
        <p:spPr>
          <a:xfrm>
            <a:off x="1404938" y="704850"/>
            <a:ext cx="16954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250" b="1" dirty="0">
                <a:solidFill>
                  <a:srgbClr val="FFFFFF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Минцифры_</a:t>
            </a:r>
            <a:endParaRPr lang="en-US" sz="2250" dirty="0"/>
          </a:p>
        </p:txBody>
      </p:sp>
      <p:sp>
        <p:nvSpPr>
          <p:cNvPr id="8" name="Text 1"/>
          <p:cNvSpPr/>
          <p:nvPr/>
        </p:nvSpPr>
        <p:spPr>
          <a:xfrm>
            <a:off x="717633" y="1538439"/>
            <a:ext cx="5461786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ru-RU" sz="3600" dirty="0">
                <a:solidFill>
                  <a:schemeClr val="bg1"/>
                </a:solidFill>
              </a:rPr>
              <a:t>Цифровая школа 2026+: показатели, инструменты, практики</a:t>
            </a:r>
            <a:endParaRPr lang="ru-RU" sz="3200" b="1" dirty="0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10" name="default_name"/>
          <p:cNvSpPr/>
          <p:nvPr/>
        </p:nvSpPr>
        <p:spPr>
          <a:xfrm>
            <a:off x="5993605" y="3145218"/>
            <a:ext cx="201692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ru-RU" sz="1050" dirty="0">
              <a:solidFill>
                <a:schemeClr val="bg1"/>
              </a:solidFill>
              <a:latin typeface="+mn-lt"/>
            </a:endParaRPr>
          </a:p>
          <a:p>
            <a:r>
              <a:rPr lang="ru-RU" sz="1050" dirty="0">
                <a:solidFill>
                  <a:schemeClr val="bg1"/>
                </a:solidFill>
                <a:latin typeface="+mn-lt"/>
              </a:rPr>
              <a:t>Гиль Анастасия Васильевна, руководитель проекта ФГИС «Моя школа»</a:t>
            </a:r>
            <a:br>
              <a:rPr lang="ru-RU" sz="1050" dirty="0">
                <a:solidFill>
                  <a:schemeClr val="bg1"/>
                </a:solidFill>
                <a:latin typeface="+mn-lt"/>
              </a:rPr>
            </a:br>
            <a:endParaRPr lang="ru-RU" sz="1050" dirty="0">
              <a:solidFill>
                <a:schemeClr val="bg1"/>
              </a:solidFill>
              <a:latin typeface="+mn-lt"/>
            </a:endParaRPr>
          </a:p>
          <a:p>
            <a:r>
              <a:rPr lang="ru-RU" sz="1050" dirty="0">
                <a:solidFill>
                  <a:schemeClr val="bg1"/>
                </a:solidFill>
                <a:latin typeface="+mn-lt"/>
              </a:rPr>
              <a:t>24 августа 2026 г</a:t>
            </a: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7191" y="252065"/>
            <a:ext cx="8389391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Устойчивый доступ — совместная ответственность школы, педагога и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региона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77191" y="2119122"/>
            <a:ext cx="8389391" cy="82296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6" name="Shape 4"/>
          <p:cNvSpPr/>
          <p:nvPr/>
        </p:nvSpPr>
        <p:spPr>
          <a:xfrm>
            <a:off x="377190" y="2119122"/>
            <a:ext cx="1174515" cy="82296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7" name="Shape 5"/>
          <p:cNvSpPr/>
          <p:nvPr/>
        </p:nvSpPr>
        <p:spPr>
          <a:xfrm>
            <a:off x="2954198" y="2064258"/>
            <a:ext cx="274320" cy="192024"/>
          </a:xfrm>
          <a:prstGeom prst="chevron">
            <a:avLst/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8" name="Shape 6"/>
          <p:cNvSpPr/>
          <p:nvPr/>
        </p:nvSpPr>
        <p:spPr>
          <a:xfrm>
            <a:off x="1415377" y="1800225"/>
            <a:ext cx="720090" cy="72009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76200" dist="25400" dir="5400000" algn="bl" rotWithShape="0">
              <a:srgbClr val="9AAAB8">
                <a:alpha val="2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415377" y="1800225"/>
            <a:ext cx="72009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9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514350" y="2674620"/>
            <a:ext cx="252214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</a:t>
            </a:r>
            <a:endParaRPr lang="en-US" sz="1373" dirty="0"/>
          </a:p>
        </p:txBody>
      </p:sp>
      <p:sp>
        <p:nvSpPr>
          <p:cNvPr id="11" name="Text 9"/>
          <p:cNvSpPr/>
          <p:nvPr/>
        </p:nvSpPr>
        <p:spPr>
          <a:xfrm>
            <a:off x="617220" y="3120390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корректная роль в системе</a:t>
            </a:r>
            <a:endParaRPr lang="en-US" sz="1163" dirty="0"/>
          </a:p>
        </p:txBody>
      </p:sp>
      <p:sp>
        <p:nvSpPr>
          <p:cNvPr id="12" name="Text 10"/>
          <p:cNvSpPr/>
          <p:nvPr/>
        </p:nvSpPr>
        <p:spPr>
          <a:xfrm>
            <a:off x="617220" y="3518154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использование сервисов</a:t>
            </a:r>
            <a:endParaRPr lang="en-US" sz="1163" dirty="0"/>
          </a:p>
        </p:txBody>
      </p:sp>
      <p:sp>
        <p:nvSpPr>
          <p:cNvPr id="13" name="Text 11"/>
          <p:cNvSpPr/>
          <p:nvPr/>
        </p:nvSpPr>
        <p:spPr>
          <a:xfrm>
            <a:off x="617220" y="3915918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назначение контента ученикам</a:t>
            </a:r>
            <a:endParaRPr lang="en-US" sz="1163" dirty="0"/>
          </a:p>
        </p:txBody>
      </p:sp>
      <p:sp>
        <p:nvSpPr>
          <p:cNvPr id="14" name="Text 12"/>
          <p:cNvSpPr/>
          <p:nvPr/>
        </p:nvSpPr>
        <p:spPr>
          <a:xfrm>
            <a:off x="514350" y="1234440"/>
            <a:ext cx="2522144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Ежедневный уровень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750662" y="2064258"/>
            <a:ext cx="274320" cy="192024"/>
          </a:xfrm>
          <a:prstGeom prst="chevron">
            <a:avLst/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16" name="Shape 14"/>
          <p:cNvSpPr/>
          <p:nvPr/>
        </p:nvSpPr>
        <p:spPr>
          <a:xfrm>
            <a:off x="4211841" y="1800225"/>
            <a:ext cx="720090" cy="72009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76200" dist="25400" dir="5400000" algn="bl" rotWithShape="0">
              <a:srgbClr val="9AAAB8">
                <a:alpha val="2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211841" y="1800225"/>
            <a:ext cx="720090" cy="72009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9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3310813" y="2674620"/>
            <a:ext cx="252214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Школа</a:t>
            </a:r>
            <a:endParaRPr lang="en-US" sz="1373" dirty="0"/>
          </a:p>
        </p:txBody>
      </p:sp>
      <p:sp>
        <p:nvSpPr>
          <p:cNvPr id="19" name="Text 17"/>
          <p:cNvSpPr/>
          <p:nvPr/>
        </p:nvSpPr>
        <p:spPr>
          <a:xfrm>
            <a:off x="3413683" y="3120390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доступы и права пользователей</a:t>
            </a:r>
            <a:endParaRPr lang="en-US" sz="1163" dirty="0"/>
          </a:p>
        </p:txBody>
      </p:sp>
      <p:sp>
        <p:nvSpPr>
          <p:cNvPr id="20" name="Text 18"/>
          <p:cNvSpPr/>
          <p:nvPr/>
        </p:nvSpPr>
        <p:spPr>
          <a:xfrm>
            <a:off x="3413683" y="3518154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актуальность расписания и данных</a:t>
            </a:r>
            <a:endParaRPr lang="en-US" sz="1163" dirty="0"/>
          </a:p>
        </p:txBody>
      </p:sp>
      <p:sp>
        <p:nvSpPr>
          <p:cNvPr id="21" name="Text 19"/>
          <p:cNvSpPr/>
          <p:nvPr/>
        </p:nvSpPr>
        <p:spPr>
          <a:xfrm>
            <a:off x="3413683" y="3915918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разъяснительная работа с семьями</a:t>
            </a:r>
            <a:endParaRPr lang="en-US" sz="1163" dirty="0"/>
          </a:p>
        </p:txBody>
      </p:sp>
      <p:sp>
        <p:nvSpPr>
          <p:cNvPr id="22" name="Text 20"/>
          <p:cNvSpPr/>
          <p:nvPr/>
        </p:nvSpPr>
        <p:spPr>
          <a:xfrm>
            <a:off x="3310813" y="1234440"/>
            <a:ext cx="2522144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Организационный уровень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008305" y="1800225"/>
            <a:ext cx="720090" cy="72009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76200" dist="25400" dir="5400000" algn="bl" rotWithShape="0">
              <a:srgbClr val="9AAAB8">
                <a:alpha val="2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008305" y="1800225"/>
            <a:ext cx="720090" cy="72009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9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6107278" y="2674620"/>
            <a:ext cx="252214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Регион / РГИС / ЭЖД</a:t>
            </a:r>
            <a:endParaRPr lang="en-US" sz="1373" dirty="0"/>
          </a:p>
        </p:txBody>
      </p:sp>
      <p:sp>
        <p:nvSpPr>
          <p:cNvPr id="26" name="Text 24"/>
          <p:cNvSpPr/>
          <p:nvPr/>
        </p:nvSpPr>
        <p:spPr>
          <a:xfrm>
            <a:off x="6210148" y="3120390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 информационных систем</a:t>
            </a:r>
            <a:endParaRPr lang="en-US" sz="1163" dirty="0"/>
          </a:p>
        </p:txBody>
      </p:sp>
      <p:sp>
        <p:nvSpPr>
          <p:cNvPr id="27" name="Text 25"/>
          <p:cNvSpPr/>
          <p:nvPr/>
        </p:nvSpPr>
        <p:spPr>
          <a:xfrm>
            <a:off x="6210148" y="3518154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передача актуальных данных</a:t>
            </a:r>
            <a:endParaRPr lang="en-US" sz="1163" dirty="0"/>
          </a:p>
        </p:txBody>
      </p:sp>
      <p:sp>
        <p:nvSpPr>
          <p:cNvPr id="28" name="Text 26"/>
          <p:cNvSpPr/>
          <p:nvPr/>
        </p:nvSpPr>
        <p:spPr>
          <a:xfrm>
            <a:off x="6210148" y="3915918"/>
            <a:ext cx="2316404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16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 корректности сведений</a:t>
            </a:r>
            <a:endParaRPr lang="en-US" sz="1163" dirty="0"/>
          </a:p>
        </p:txBody>
      </p:sp>
      <p:sp>
        <p:nvSpPr>
          <p:cNvPr id="29" name="Text 27"/>
          <p:cNvSpPr/>
          <p:nvPr/>
        </p:nvSpPr>
        <p:spPr>
          <a:xfrm>
            <a:off x="6107278" y="1234440"/>
            <a:ext cx="2522144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Инфраструктурный уровень</a:t>
            </a:r>
            <a:endParaRPr lang="en-US" sz="1200" dirty="0"/>
          </a:p>
        </p:txBody>
      </p:sp>
      <p:sp>
        <p:nvSpPr>
          <p:cNvPr id="33" name="Shape 13">
            <a:extLst>
              <a:ext uri="{FF2B5EF4-FFF2-40B4-BE49-F238E27FC236}">
                <a16:creationId xmlns:a16="http://schemas.microsoft.com/office/drawing/2014/main" id="{51DF7C56-45EF-FE41-88AD-77E1571ED538}"/>
              </a:ext>
            </a:extLst>
          </p:cNvPr>
          <p:cNvSpPr/>
          <p:nvPr/>
        </p:nvSpPr>
        <p:spPr>
          <a:xfrm>
            <a:off x="8183651" y="2066767"/>
            <a:ext cx="274320" cy="192024"/>
          </a:xfrm>
          <a:prstGeom prst="chevron">
            <a:avLst/>
          </a:prstGeom>
          <a:solidFill>
            <a:schemeClr val="tx2">
              <a:lumMod val="75000"/>
            </a:schemeClr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7191" y="255929"/>
            <a:ext cx="8389391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Большинство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проблем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доступа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можно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диагностировать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последовательно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3504" y="1618488"/>
            <a:ext cx="0" cy="2297430"/>
          </a:xfrm>
          <a:prstGeom prst="line">
            <a:avLst/>
          </a:prstGeom>
          <a:noFill/>
          <a:ln w="50800">
            <a:solidFill>
              <a:srgbClr val="E7F7E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77190" y="1405890"/>
            <a:ext cx="4526280" cy="3429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635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90906" y="1419606"/>
            <a:ext cx="315468" cy="315468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8" name="Text 6"/>
          <p:cNvSpPr/>
          <p:nvPr/>
        </p:nvSpPr>
        <p:spPr>
          <a:xfrm>
            <a:off x="390906" y="1412748"/>
            <a:ext cx="315468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3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35" dirty="0"/>
          </a:p>
        </p:txBody>
      </p:sp>
      <p:sp>
        <p:nvSpPr>
          <p:cNvPr id="9" name="Text 7"/>
          <p:cNvSpPr/>
          <p:nvPr/>
        </p:nvSpPr>
        <p:spPr>
          <a:xfrm>
            <a:off x="836676" y="1405890"/>
            <a:ext cx="390906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ЕСИА</a:t>
            </a:r>
            <a:endParaRPr lang="en-US" sz="1298" dirty="0"/>
          </a:p>
        </p:txBody>
      </p:sp>
      <p:sp>
        <p:nvSpPr>
          <p:cNvPr id="10" name="Shape 8"/>
          <p:cNvSpPr/>
          <p:nvPr/>
        </p:nvSpPr>
        <p:spPr>
          <a:xfrm>
            <a:off x="377190" y="1748790"/>
            <a:ext cx="219456" cy="116586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6646" y="1865376"/>
            <a:ext cx="4306824" cy="3429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635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10362" y="1879092"/>
            <a:ext cx="315468" cy="315468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13" name="Text 11"/>
          <p:cNvSpPr/>
          <p:nvPr/>
        </p:nvSpPr>
        <p:spPr>
          <a:xfrm>
            <a:off x="610362" y="1872234"/>
            <a:ext cx="315468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3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35" dirty="0"/>
          </a:p>
        </p:txBody>
      </p:sp>
      <p:sp>
        <p:nvSpPr>
          <p:cNvPr id="14" name="Text 12"/>
          <p:cNvSpPr/>
          <p:nvPr/>
        </p:nvSpPr>
        <p:spPr>
          <a:xfrm>
            <a:off x="1056132" y="1865376"/>
            <a:ext cx="368960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</a:t>
            </a:r>
            <a:endParaRPr lang="en-US" sz="1298" dirty="0"/>
          </a:p>
        </p:txBody>
      </p:sp>
      <p:sp>
        <p:nvSpPr>
          <p:cNvPr id="15" name="Shape 13"/>
          <p:cNvSpPr/>
          <p:nvPr/>
        </p:nvSpPr>
        <p:spPr>
          <a:xfrm flipV="1">
            <a:off x="377190" y="2208276"/>
            <a:ext cx="219456" cy="116586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77190" y="2324862"/>
            <a:ext cx="4526280" cy="3429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635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90906" y="2338578"/>
            <a:ext cx="315468" cy="315468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18" name="Text 16"/>
          <p:cNvSpPr/>
          <p:nvPr/>
        </p:nvSpPr>
        <p:spPr>
          <a:xfrm>
            <a:off x="390906" y="2331720"/>
            <a:ext cx="315468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3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35" dirty="0"/>
          </a:p>
        </p:txBody>
      </p:sp>
      <p:sp>
        <p:nvSpPr>
          <p:cNvPr id="19" name="Text 17"/>
          <p:cNvSpPr/>
          <p:nvPr/>
        </p:nvSpPr>
        <p:spPr>
          <a:xfrm>
            <a:off x="836676" y="2324862"/>
            <a:ext cx="390906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Школа</a:t>
            </a:r>
            <a:endParaRPr lang="en-US" sz="1298" dirty="0"/>
          </a:p>
        </p:txBody>
      </p:sp>
      <p:sp>
        <p:nvSpPr>
          <p:cNvPr id="20" name="Shape 18"/>
          <p:cNvSpPr/>
          <p:nvPr/>
        </p:nvSpPr>
        <p:spPr>
          <a:xfrm>
            <a:off x="377190" y="2667762"/>
            <a:ext cx="219456" cy="116586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96646" y="2784348"/>
            <a:ext cx="4306824" cy="3429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635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0362" y="2798064"/>
            <a:ext cx="315468" cy="315468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23" name="Text 21"/>
          <p:cNvSpPr/>
          <p:nvPr/>
        </p:nvSpPr>
        <p:spPr>
          <a:xfrm>
            <a:off x="610362" y="2791206"/>
            <a:ext cx="315468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3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35" dirty="0"/>
          </a:p>
        </p:txBody>
      </p:sp>
      <p:sp>
        <p:nvSpPr>
          <p:cNvPr id="24" name="Text 22"/>
          <p:cNvSpPr/>
          <p:nvPr/>
        </p:nvSpPr>
        <p:spPr>
          <a:xfrm>
            <a:off x="1056132" y="2784348"/>
            <a:ext cx="368960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Расписание</a:t>
            </a:r>
            <a:endParaRPr lang="en-US" sz="1298" dirty="0"/>
          </a:p>
        </p:txBody>
      </p:sp>
      <p:sp>
        <p:nvSpPr>
          <p:cNvPr id="25" name="Shape 23"/>
          <p:cNvSpPr/>
          <p:nvPr/>
        </p:nvSpPr>
        <p:spPr>
          <a:xfrm flipV="1">
            <a:off x="377190" y="3127248"/>
            <a:ext cx="219456" cy="116586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77190" y="3243834"/>
            <a:ext cx="4526280" cy="3429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635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90906" y="3257550"/>
            <a:ext cx="315468" cy="315468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28" name="Text 26"/>
          <p:cNvSpPr/>
          <p:nvPr/>
        </p:nvSpPr>
        <p:spPr>
          <a:xfrm>
            <a:off x="390906" y="3250692"/>
            <a:ext cx="315468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3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35" dirty="0"/>
          </a:p>
        </p:txBody>
      </p:sp>
      <p:sp>
        <p:nvSpPr>
          <p:cNvPr id="29" name="Text 27"/>
          <p:cNvSpPr/>
          <p:nvPr/>
        </p:nvSpPr>
        <p:spPr>
          <a:xfrm>
            <a:off x="836676" y="3243834"/>
            <a:ext cx="390906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</a:t>
            </a:r>
            <a:endParaRPr lang="en-US" sz="1298" dirty="0"/>
          </a:p>
        </p:txBody>
      </p:sp>
      <p:sp>
        <p:nvSpPr>
          <p:cNvPr id="30" name="Shape 28"/>
          <p:cNvSpPr/>
          <p:nvPr/>
        </p:nvSpPr>
        <p:spPr>
          <a:xfrm>
            <a:off x="377190" y="3586734"/>
            <a:ext cx="219456" cy="116586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6646" y="3703320"/>
            <a:ext cx="4306824" cy="3429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635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0362" y="3717036"/>
            <a:ext cx="315468" cy="315468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33" name="Text 31"/>
          <p:cNvSpPr/>
          <p:nvPr/>
        </p:nvSpPr>
        <p:spPr>
          <a:xfrm>
            <a:off x="610362" y="3710178"/>
            <a:ext cx="315468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3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35" dirty="0"/>
          </a:p>
        </p:txBody>
      </p:sp>
      <p:sp>
        <p:nvSpPr>
          <p:cNvPr id="34" name="Text 32"/>
          <p:cNvSpPr/>
          <p:nvPr/>
        </p:nvSpPr>
        <p:spPr>
          <a:xfrm>
            <a:off x="1056132" y="3703320"/>
            <a:ext cx="368960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</a:t>
            </a:r>
            <a:endParaRPr lang="en-US" sz="1298" dirty="0"/>
          </a:p>
        </p:txBody>
      </p:sp>
      <p:sp>
        <p:nvSpPr>
          <p:cNvPr id="35" name="Text 33"/>
          <p:cNvSpPr/>
          <p:nvPr/>
        </p:nvSpPr>
        <p:spPr>
          <a:xfrm>
            <a:off x="377190" y="419709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Если проверка не пройдена — переход к следующему шагу диагностики.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5177791" y="1405890"/>
            <a:ext cx="3588791" cy="2743200"/>
          </a:xfrm>
          <a:prstGeom prst="roundRect">
            <a:avLst>
              <a:gd name="adj" fmla="val 3000"/>
            </a:avLst>
          </a:prstGeom>
          <a:solidFill>
            <a:schemeClr val="accent1">
              <a:lumMod val="50000"/>
              <a:lumOff val="50000"/>
            </a:schemeClr>
          </a:solidFill>
          <a:ln/>
        </p:spPr>
      </p:sp>
      <p:sp>
        <p:nvSpPr>
          <p:cNvPr id="37" name="Shape 35"/>
          <p:cNvSpPr/>
          <p:nvPr/>
        </p:nvSpPr>
        <p:spPr>
          <a:xfrm>
            <a:off x="7661072" y="3043580"/>
            <a:ext cx="1783080" cy="1783080"/>
          </a:xfrm>
          <a:prstGeom prst="ellipse">
            <a:avLst/>
          </a:prstGeom>
          <a:solidFill>
            <a:schemeClr val="accent1">
              <a:lumMod val="75000"/>
              <a:lumOff val="25000"/>
              <a:alpha val="45000"/>
            </a:schemeClr>
          </a:solidFill>
          <a:ln/>
        </p:spPr>
      </p:sp>
      <p:sp>
        <p:nvSpPr>
          <p:cNvPr id="38" name="Text 36"/>
          <p:cNvSpPr/>
          <p:nvPr/>
        </p:nvSpPr>
        <p:spPr>
          <a:xfrm>
            <a:off x="5417821" y="1577340"/>
            <a:ext cx="310873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1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проверить администратору до обращения в поддержку</a:t>
            </a:r>
            <a:endParaRPr lang="en-US" sz="1410" dirty="0"/>
          </a:p>
        </p:txBody>
      </p:sp>
      <p:sp>
        <p:nvSpPr>
          <p:cNvPr id="39" name="Text 37"/>
          <p:cNvSpPr/>
          <p:nvPr/>
        </p:nvSpPr>
        <p:spPr>
          <a:xfrm>
            <a:off x="5417821" y="2194560"/>
            <a:ext cx="3108731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D6F5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Учётную запись на Госуслугах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417821" y="2592324"/>
            <a:ext cx="3108731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D6F5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Назначенную роль в ФГИС «Моя школа»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5417821" y="2990088"/>
            <a:ext cx="3108731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D6F5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школы и педагога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417821" y="3387852"/>
            <a:ext cx="3108731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D6F5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Актуальность расписания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417821" y="3785616"/>
            <a:ext cx="3108731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D6F5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Передачу данных из РГИС / ЭЖД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7191" y="213397"/>
            <a:ext cx="8389391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Директору важны не подключения, а регулярность использования и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результат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77190" y="1371600"/>
            <a:ext cx="1943043" cy="2743200"/>
          </a:xfrm>
          <a:prstGeom prst="roundRect">
            <a:avLst>
              <a:gd name="adj" fmla="val 3530"/>
            </a:avLst>
          </a:prstGeom>
          <a:solidFill>
            <a:srgbClr val="FFFFFF"/>
          </a:solidFill>
          <a:ln w="12700">
            <a:solidFill>
              <a:srgbClr val="E1E7EC"/>
            </a:solidFill>
            <a:prstDash val="solid"/>
          </a:ln>
          <a:effectLst>
            <a:outerShdw blurRad="101600" dist="25400" dir="5400000" algn="bl" rotWithShape="0">
              <a:srgbClr val="9AAAB8">
                <a:alpha val="18000"/>
              </a:srgb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6" name="Shape 4"/>
          <p:cNvSpPr/>
          <p:nvPr/>
        </p:nvSpPr>
        <p:spPr>
          <a:xfrm>
            <a:off x="548640" y="1543050"/>
            <a:ext cx="356616" cy="356616"/>
          </a:xfrm>
          <a:prstGeom prst="roundRect">
            <a:avLst>
              <a:gd name="adj" fmla="val 21154"/>
            </a:avLst>
          </a:prstGeom>
          <a:solidFill>
            <a:srgbClr val="E7F7E3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543050"/>
            <a:ext cx="356616" cy="34330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3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23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2002536"/>
            <a:ext cx="1600143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Доступность</a:t>
            </a:r>
            <a:endParaRPr lang="en-US" sz="1373" dirty="0"/>
          </a:p>
        </p:txBody>
      </p:sp>
      <p:sp>
        <p:nvSpPr>
          <p:cNvPr id="9" name="Text 7"/>
          <p:cNvSpPr/>
          <p:nvPr/>
        </p:nvSpPr>
        <p:spPr>
          <a:xfrm>
            <a:off x="548640" y="2318004"/>
            <a:ext cx="1600143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8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педагогов и учеников имеют корректный доступ к сервисам.</a:t>
            </a:r>
            <a:endParaRPr lang="en-US" sz="1088" dirty="0"/>
          </a:p>
        </p:txBody>
      </p:sp>
      <p:sp>
        <p:nvSpPr>
          <p:cNvPr id="10" name="Text 8"/>
          <p:cNvSpPr/>
          <p:nvPr/>
        </p:nvSpPr>
        <p:spPr>
          <a:xfrm>
            <a:off x="548640" y="3209544"/>
            <a:ext cx="1600143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48" b="1" kern="0" spc="3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БЫЛО → СТАЛО</a:t>
            </a:r>
            <a:endParaRPr lang="en-US" sz="848" dirty="0"/>
          </a:p>
        </p:txBody>
      </p:sp>
      <p:sp>
        <p:nvSpPr>
          <p:cNvPr id="11" name="Shape 9"/>
          <p:cNvSpPr/>
          <p:nvPr/>
        </p:nvSpPr>
        <p:spPr>
          <a:xfrm>
            <a:off x="548640" y="3648456"/>
            <a:ext cx="150876" cy="150876"/>
          </a:xfrm>
          <a:prstGeom prst="ellipse">
            <a:avLst/>
          </a:prstGeom>
          <a:solidFill>
            <a:srgbClr val="DDE3E8"/>
          </a:solidFill>
          <a:ln/>
        </p:spPr>
      </p:sp>
      <p:sp>
        <p:nvSpPr>
          <p:cNvPr id="12" name="Shape 10"/>
          <p:cNvSpPr/>
          <p:nvPr/>
        </p:nvSpPr>
        <p:spPr>
          <a:xfrm>
            <a:off x="740664" y="3723894"/>
            <a:ext cx="1154373" cy="0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1895037" y="3579876"/>
            <a:ext cx="274320" cy="274320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14" name="Shape 12"/>
          <p:cNvSpPr/>
          <p:nvPr/>
        </p:nvSpPr>
        <p:spPr>
          <a:xfrm>
            <a:off x="2525973" y="1371600"/>
            <a:ext cx="1943043" cy="2743200"/>
          </a:xfrm>
          <a:prstGeom prst="roundRect">
            <a:avLst>
              <a:gd name="adj" fmla="val 3530"/>
            </a:avLst>
          </a:prstGeom>
          <a:solidFill>
            <a:srgbClr val="FFFFFF"/>
          </a:solidFill>
          <a:ln w="12700">
            <a:solidFill>
              <a:srgbClr val="E1E7EC"/>
            </a:solidFill>
            <a:prstDash val="solid"/>
          </a:ln>
          <a:effectLst>
            <a:outerShdw blurRad="101600" dist="25400" dir="5400000" algn="bl" rotWithShape="0">
              <a:srgbClr val="9AAAB8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697423" y="1543050"/>
            <a:ext cx="356616" cy="356616"/>
          </a:xfrm>
          <a:prstGeom prst="roundRect">
            <a:avLst>
              <a:gd name="adj" fmla="val 21154"/>
            </a:avLst>
          </a:prstGeom>
          <a:solidFill>
            <a:srgbClr val="E7F7E3"/>
          </a:solidFill>
          <a:ln/>
        </p:spPr>
      </p:sp>
      <p:sp>
        <p:nvSpPr>
          <p:cNvPr id="16" name="Text 14"/>
          <p:cNvSpPr/>
          <p:nvPr/>
        </p:nvSpPr>
        <p:spPr>
          <a:xfrm>
            <a:off x="2697423" y="1543050"/>
            <a:ext cx="356616" cy="356616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3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23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2697423" y="2002536"/>
            <a:ext cx="1600143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Активность</a:t>
            </a:r>
            <a:endParaRPr lang="en-US" sz="1373" dirty="0"/>
          </a:p>
        </p:txBody>
      </p:sp>
      <p:sp>
        <p:nvSpPr>
          <p:cNvPr id="18" name="Text 16"/>
          <p:cNvSpPr/>
          <p:nvPr/>
        </p:nvSpPr>
        <p:spPr>
          <a:xfrm>
            <a:off x="2697423" y="2318004"/>
            <a:ext cx="1600143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8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пользователей реально работают с цифровым контентом.</a:t>
            </a:r>
            <a:endParaRPr lang="en-US" sz="1088" dirty="0"/>
          </a:p>
        </p:txBody>
      </p:sp>
      <p:sp>
        <p:nvSpPr>
          <p:cNvPr id="19" name="Text 17"/>
          <p:cNvSpPr/>
          <p:nvPr/>
        </p:nvSpPr>
        <p:spPr>
          <a:xfrm>
            <a:off x="2697423" y="3209544"/>
            <a:ext cx="1600143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48" b="1" kern="0" spc="3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БЫЛО → СТАЛО</a:t>
            </a:r>
            <a:endParaRPr lang="en-US" sz="848" dirty="0"/>
          </a:p>
        </p:txBody>
      </p:sp>
      <p:sp>
        <p:nvSpPr>
          <p:cNvPr id="20" name="Shape 18"/>
          <p:cNvSpPr/>
          <p:nvPr/>
        </p:nvSpPr>
        <p:spPr>
          <a:xfrm>
            <a:off x="2697423" y="3648456"/>
            <a:ext cx="150876" cy="150876"/>
          </a:xfrm>
          <a:prstGeom prst="ellipse">
            <a:avLst/>
          </a:prstGeom>
          <a:solidFill>
            <a:srgbClr val="DDE3E8"/>
          </a:solidFill>
          <a:ln/>
        </p:spPr>
      </p:sp>
      <p:sp>
        <p:nvSpPr>
          <p:cNvPr id="21" name="Shape 19"/>
          <p:cNvSpPr/>
          <p:nvPr/>
        </p:nvSpPr>
        <p:spPr>
          <a:xfrm>
            <a:off x="2889447" y="3723894"/>
            <a:ext cx="1154373" cy="0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4043820" y="3579876"/>
            <a:ext cx="274320" cy="274320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/>
        </p:spPr>
      </p:sp>
      <p:sp>
        <p:nvSpPr>
          <p:cNvPr id="23" name="Shape 21"/>
          <p:cNvSpPr/>
          <p:nvPr/>
        </p:nvSpPr>
        <p:spPr>
          <a:xfrm>
            <a:off x="4674756" y="1371600"/>
            <a:ext cx="1943043" cy="2743200"/>
          </a:xfrm>
          <a:prstGeom prst="roundRect">
            <a:avLst>
              <a:gd name="adj" fmla="val 3530"/>
            </a:avLst>
          </a:prstGeom>
          <a:solidFill>
            <a:srgbClr val="FFFFFF"/>
          </a:solidFill>
          <a:ln w="12700">
            <a:solidFill>
              <a:srgbClr val="E1E7EC"/>
            </a:solidFill>
            <a:prstDash val="solid"/>
          </a:ln>
          <a:effectLst>
            <a:outerShdw blurRad="101600" dist="25400" dir="5400000" algn="bl" rotWithShape="0">
              <a:srgbClr val="9AAAB8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846206" y="1543050"/>
            <a:ext cx="356616" cy="356616"/>
          </a:xfrm>
          <a:prstGeom prst="roundRect">
            <a:avLst>
              <a:gd name="adj" fmla="val 21154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25" name="Text 23"/>
          <p:cNvSpPr/>
          <p:nvPr/>
        </p:nvSpPr>
        <p:spPr>
          <a:xfrm>
            <a:off x="4846206" y="1543050"/>
            <a:ext cx="3566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3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23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4846206" y="2002536"/>
            <a:ext cx="1600143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Регулярность</a:t>
            </a:r>
            <a:endParaRPr lang="en-US" sz="1373" dirty="0"/>
          </a:p>
        </p:txBody>
      </p:sp>
      <p:sp>
        <p:nvSpPr>
          <p:cNvPr id="27" name="Text 25"/>
          <p:cNvSpPr/>
          <p:nvPr/>
        </p:nvSpPr>
        <p:spPr>
          <a:xfrm>
            <a:off x="4846206" y="2318004"/>
            <a:ext cx="1600143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8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часто назначается и выполняется контент — по неделям.</a:t>
            </a:r>
            <a:endParaRPr lang="en-US" sz="1088" dirty="0"/>
          </a:p>
        </p:txBody>
      </p:sp>
      <p:sp>
        <p:nvSpPr>
          <p:cNvPr id="28" name="Text 26"/>
          <p:cNvSpPr/>
          <p:nvPr/>
        </p:nvSpPr>
        <p:spPr>
          <a:xfrm>
            <a:off x="4846206" y="3209544"/>
            <a:ext cx="1600143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48" b="1" kern="0" spc="3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БЫЛО → СТАЛО</a:t>
            </a:r>
            <a:endParaRPr lang="en-US" sz="848" dirty="0"/>
          </a:p>
        </p:txBody>
      </p:sp>
      <p:sp>
        <p:nvSpPr>
          <p:cNvPr id="29" name="Shape 27"/>
          <p:cNvSpPr/>
          <p:nvPr/>
        </p:nvSpPr>
        <p:spPr>
          <a:xfrm>
            <a:off x="4846206" y="3648456"/>
            <a:ext cx="150876" cy="150876"/>
          </a:xfrm>
          <a:prstGeom prst="ellipse">
            <a:avLst/>
          </a:prstGeom>
          <a:solidFill>
            <a:srgbClr val="DDE3E8"/>
          </a:solidFill>
          <a:ln/>
        </p:spPr>
      </p:sp>
      <p:sp>
        <p:nvSpPr>
          <p:cNvPr id="30" name="Shape 28"/>
          <p:cNvSpPr/>
          <p:nvPr/>
        </p:nvSpPr>
        <p:spPr>
          <a:xfrm>
            <a:off x="5038230" y="3723894"/>
            <a:ext cx="1154373" cy="0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6192602" y="3579876"/>
            <a:ext cx="274320" cy="274320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/>
        </p:spPr>
      </p:sp>
      <p:sp>
        <p:nvSpPr>
          <p:cNvPr id="32" name="Shape 30"/>
          <p:cNvSpPr/>
          <p:nvPr/>
        </p:nvSpPr>
        <p:spPr>
          <a:xfrm>
            <a:off x="6823538" y="1371600"/>
            <a:ext cx="1943043" cy="2743200"/>
          </a:xfrm>
          <a:prstGeom prst="roundRect">
            <a:avLst>
              <a:gd name="adj" fmla="val 3530"/>
            </a:avLst>
          </a:prstGeom>
          <a:solidFill>
            <a:srgbClr val="FFFFFF"/>
          </a:solidFill>
          <a:ln w="12700">
            <a:solidFill>
              <a:srgbClr val="E1E7EC"/>
            </a:solidFill>
            <a:prstDash val="solid"/>
          </a:ln>
          <a:effectLst>
            <a:outerShdw blurRad="101600" dist="25400" dir="5400000" algn="bl" rotWithShape="0">
              <a:srgbClr val="9AAAB8">
                <a:alpha val="1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994988" y="1543050"/>
            <a:ext cx="356616" cy="356616"/>
          </a:xfrm>
          <a:prstGeom prst="roundRect">
            <a:avLst>
              <a:gd name="adj" fmla="val 21154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34" name="Text 32"/>
          <p:cNvSpPr/>
          <p:nvPr/>
        </p:nvSpPr>
        <p:spPr>
          <a:xfrm>
            <a:off x="6994988" y="1543050"/>
            <a:ext cx="3566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3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23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Text 33"/>
          <p:cNvSpPr/>
          <p:nvPr/>
        </p:nvSpPr>
        <p:spPr>
          <a:xfrm>
            <a:off x="6994988" y="2002536"/>
            <a:ext cx="1600143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1373" dirty="0"/>
          </a:p>
        </p:txBody>
      </p:sp>
      <p:sp>
        <p:nvSpPr>
          <p:cNvPr id="36" name="Text 34"/>
          <p:cNvSpPr/>
          <p:nvPr/>
        </p:nvSpPr>
        <p:spPr>
          <a:xfrm>
            <a:off x="6994988" y="2318004"/>
            <a:ext cx="1600143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8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меняется выполнение и качество работ учеников.</a:t>
            </a:r>
            <a:endParaRPr lang="en-US" sz="1088" dirty="0"/>
          </a:p>
        </p:txBody>
      </p:sp>
      <p:sp>
        <p:nvSpPr>
          <p:cNvPr id="37" name="Text 35"/>
          <p:cNvSpPr/>
          <p:nvPr/>
        </p:nvSpPr>
        <p:spPr>
          <a:xfrm>
            <a:off x="6994988" y="3209544"/>
            <a:ext cx="1600143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48" b="1" kern="0" spc="38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БЫЛО → СТАЛО</a:t>
            </a:r>
            <a:endParaRPr lang="en-US" sz="848" dirty="0"/>
          </a:p>
        </p:txBody>
      </p:sp>
      <p:sp>
        <p:nvSpPr>
          <p:cNvPr id="38" name="Shape 36"/>
          <p:cNvSpPr/>
          <p:nvPr/>
        </p:nvSpPr>
        <p:spPr>
          <a:xfrm>
            <a:off x="6994988" y="3648456"/>
            <a:ext cx="150876" cy="150876"/>
          </a:xfrm>
          <a:prstGeom prst="ellipse">
            <a:avLst/>
          </a:prstGeom>
          <a:solidFill>
            <a:srgbClr val="DDE3E8"/>
          </a:solidFill>
          <a:ln/>
        </p:spPr>
      </p:sp>
      <p:sp>
        <p:nvSpPr>
          <p:cNvPr id="39" name="Shape 37"/>
          <p:cNvSpPr/>
          <p:nvPr/>
        </p:nvSpPr>
        <p:spPr>
          <a:xfrm>
            <a:off x="7187012" y="3723894"/>
            <a:ext cx="1154373" cy="0"/>
          </a:xfrm>
          <a:prstGeom prst="line">
            <a:avLst/>
          </a:prstGeom>
          <a:noFill/>
          <a:ln w="19050">
            <a:solidFill>
              <a:srgbClr val="E1E7EC"/>
            </a:solidFill>
            <a:prstDash val="solid"/>
            <a:tailEnd type="triangle"/>
          </a:ln>
        </p:spPr>
      </p:sp>
      <p:sp>
        <p:nvSpPr>
          <p:cNvPr id="40" name="Shape 38"/>
          <p:cNvSpPr/>
          <p:nvPr/>
        </p:nvSpPr>
        <p:spPr>
          <a:xfrm>
            <a:off x="8341385" y="3579876"/>
            <a:ext cx="274320" cy="274320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7191" y="4238244"/>
            <a:ext cx="8389391" cy="493776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43" name="Text 41"/>
          <p:cNvSpPr/>
          <p:nvPr/>
        </p:nvSpPr>
        <p:spPr>
          <a:xfrm>
            <a:off x="617221" y="4238244"/>
            <a:ext cx="7909331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Ключевой вывод: важна не только позиция школы относительно других, но и динамика — «было → стало».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377191" y="4800600"/>
            <a:ext cx="8389391" cy="0"/>
          </a:xfrm>
          <a:prstGeom prst="line">
            <a:avLst/>
          </a:prstGeom>
          <a:noFill/>
          <a:ln w="9525">
            <a:solidFill>
              <a:srgbClr val="E1E7EC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7191" y="299309"/>
            <a:ext cx="8389391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Пять шагов к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работающему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сценарию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29212" y="1474470"/>
            <a:ext cx="754380" cy="754380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6" name="Text 4"/>
          <p:cNvSpPr/>
          <p:nvPr/>
        </p:nvSpPr>
        <p:spPr>
          <a:xfrm>
            <a:off x="729212" y="1467612"/>
            <a:ext cx="75438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475" dirty="0"/>
          </a:p>
        </p:txBody>
      </p:sp>
      <p:sp>
        <p:nvSpPr>
          <p:cNvPr id="7" name="Text 5"/>
          <p:cNvSpPr/>
          <p:nvPr/>
        </p:nvSpPr>
        <p:spPr>
          <a:xfrm>
            <a:off x="377191" y="236601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335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Назначить ответственных</a:t>
            </a:r>
            <a:endParaRPr lang="en-US" sz="1335" dirty="0"/>
          </a:p>
        </p:txBody>
      </p:sp>
      <p:sp>
        <p:nvSpPr>
          <p:cNvPr id="8" name="Text 6"/>
          <p:cNvSpPr/>
          <p:nvPr/>
        </p:nvSpPr>
        <p:spPr>
          <a:xfrm>
            <a:off x="377191" y="308610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05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администратор и методический координатор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1856186" y="1762506"/>
            <a:ext cx="233172" cy="178308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10" name="Shape 8"/>
          <p:cNvSpPr/>
          <p:nvPr/>
        </p:nvSpPr>
        <p:spPr>
          <a:xfrm>
            <a:off x="2461954" y="1474470"/>
            <a:ext cx="754380" cy="754380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11" name="Text 9"/>
          <p:cNvSpPr/>
          <p:nvPr/>
        </p:nvSpPr>
        <p:spPr>
          <a:xfrm>
            <a:off x="2461954" y="1467612"/>
            <a:ext cx="75438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75" dirty="0"/>
          </a:p>
        </p:txBody>
      </p:sp>
      <p:sp>
        <p:nvSpPr>
          <p:cNvPr id="12" name="Text 10"/>
          <p:cNvSpPr/>
          <p:nvPr/>
        </p:nvSpPr>
        <p:spPr>
          <a:xfrm>
            <a:off x="2109933" y="236601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335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Проверить роли и доступы</a:t>
            </a:r>
            <a:endParaRPr lang="en-US" sz="1335" dirty="0"/>
          </a:p>
        </p:txBody>
      </p:sp>
      <p:sp>
        <p:nvSpPr>
          <p:cNvPr id="13" name="Text 11"/>
          <p:cNvSpPr/>
          <p:nvPr/>
        </p:nvSpPr>
        <p:spPr>
          <a:xfrm>
            <a:off x="2109933" y="308610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05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ЕСИА, роли, права пользователей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588929" y="1762506"/>
            <a:ext cx="233172" cy="178308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15" name="Shape 13"/>
          <p:cNvSpPr/>
          <p:nvPr/>
        </p:nvSpPr>
        <p:spPr>
          <a:xfrm>
            <a:off x="4194696" y="1474470"/>
            <a:ext cx="754380" cy="754380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16" name="Text 14"/>
          <p:cNvSpPr/>
          <p:nvPr/>
        </p:nvSpPr>
        <p:spPr>
          <a:xfrm>
            <a:off x="4194696" y="1467612"/>
            <a:ext cx="75438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475" dirty="0"/>
          </a:p>
        </p:txBody>
      </p:sp>
      <p:sp>
        <p:nvSpPr>
          <p:cNvPr id="17" name="Text 15"/>
          <p:cNvSpPr/>
          <p:nvPr/>
        </p:nvSpPr>
        <p:spPr>
          <a:xfrm>
            <a:off x="3842675" y="236601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335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Проверить качество данных</a:t>
            </a:r>
            <a:endParaRPr lang="en-US" sz="1335" dirty="0"/>
          </a:p>
        </p:txBody>
      </p:sp>
      <p:sp>
        <p:nvSpPr>
          <p:cNvPr id="18" name="Text 16"/>
          <p:cNvSpPr/>
          <p:nvPr/>
        </p:nvSpPr>
        <p:spPr>
          <a:xfrm>
            <a:off x="3842675" y="308610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05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педагоги, ученики, расписание, классы, предметы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321671" y="1762506"/>
            <a:ext cx="233172" cy="178308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20" name="Shape 18"/>
          <p:cNvSpPr/>
          <p:nvPr/>
        </p:nvSpPr>
        <p:spPr>
          <a:xfrm>
            <a:off x="5927438" y="1474470"/>
            <a:ext cx="754380" cy="754380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21" name="Text 19"/>
          <p:cNvSpPr/>
          <p:nvPr/>
        </p:nvSpPr>
        <p:spPr>
          <a:xfrm>
            <a:off x="5927438" y="1467612"/>
            <a:ext cx="75438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475" dirty="0"/>
          </a:p>
        </p:txBody>
      </p:sp>
      <p:sp>
        <p:nvSpPr>
          <p:cNvPr id="22" name="Text 20"/>
          <p:cNvSpPr/>
          <p:nvPr/>
        </p:nvSpPr>
        <p:spPr>
          <a:xfrm>
            <a:off x="5575417" y="236601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335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Выбрать стартовые классы и предметы</a:t>
            </a:r>
            <a:endParaRPr lang="en-US" sz="1335" dirty="0"/>
          </a:p>
        </p:txBody>
      </p:sp>
      <p:sp>
        <p:nvSpPr>
          <p:cNvPr id="23" name="Text 21"/>
          <p:cNvSpPr/>
          <p:nvPr/>
        </p:nvSpPr>
        <p:spPr>
          <a:xfrm>
            <a:off x="5575417" y="308610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05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 предмета для регулярной работы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054413" y="1762506"/>
            <a:ext cx="233172" cy="178308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25" name="Shape 23"/>
          <p:cNvSpPr/>
          <p:nvPr/>
        </p:nvSpPr>
        <p:spPr>
          <a:xfrm>
            <a:off x="7660181" y="1474470"/>
            <a:ext cx="754380" cy="754380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26" name="Text 24"/>
          <p:cNvSpPr/>
          <p:nvPr/>
        </p:nvSpPr>
        <p:spPr>
          <a:xfrm>
            <a:off x="7660181" y="1467612"/>
            <a:ext cx="75438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475" dirty="0"/>
          </a:p>
        </p:txBody>
      </p:sp>
      <p:sp>
        <p:nvSpPr>
          <p:cNvPr id="27" name="Text 25"/>
          <p:cNvSpPr/>
          <p:nvPr/>
        </p:nvSpPr>
        <p:spPr>
          <a:xfrm>
            <a:off x="7308160" y="236601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335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Провести первые назначения</a:t>
            </a:r>
            <a:endParaRPr lang="en-US" sz="1335" dirty="0"/>
          </a:p>
        </p:txBody>
      </p:sp>
      <p:sp>
        <p:nvSpPr>
          <p:cNvPr id="28" name="Text 26"/>
          <p:cNvSpPr/>
          <p:nvPr/>
        </p:nvSpPr>
        <p:spPr>
          <a:xfrm>
            <a:off x="7308160" y="3086100"/>
            <a:ext cx="1458422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105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посмотреть первые результаты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77191" y="4217670"/>
            <a:ext cx="8389391" cy="445770"/>
          </a:xfrm>
          <a:prstGeom prst="roundRect">
            <a:avLst>
              <a:gd name="adj" fmla="val 18462"/>
            </a:avLst>
          </a:prstGeom>
          <a:solidFill>
            <a:schemeClr val="accent1">
              <a:lumMod val="75000"/>
              <a:lumOff val="25000"/>
            </a:schemeClr>
          </a:solidFill>
          <a:ln/>
        </p:spPr>
      </p:sp>
      <p:sp>
        <p:nvSpPr>
          <p:cNvPr id="31" name="Text 29"/>
          <p:cNvSpPr/>
          <p:nvPr/>
        </p:nvSpPr>
        <p:spPr>
          <a:xfrm>
            <a:off x="617221" y="4217670"/>
            <a:ext cx="7909331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нужно внедрять всё сразу — важно запустить один регулярный работающий сценарий.</a:t>
            </a:r>
            <a:endParaRPr lang="en-US" sz="12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36">
            <a:extLst>
              <a:ext uri="{FF2B5EF4-FFF2-40B4-BE49-F238E27FC236}">
                <a16:creationId xmlns:a16="http://schemas.microsoft.com/office/drawing/2014/main" id="{130DB24C-27EF-F22D-96BE-E421C477578C}"/>
              </a:ext>
            </a:extLst>
          </p:cNvPr>
          <p:cNvSpPr>
            <a:spLocks noChangeAspect="1"/>
          </p:cNvSpPr>
          <p:nvPr/>
        </p:nvSpPr>
        <p:spPr>
          <a:xfrm>
            <a:off x="278391" y="1462322"/>
            <a:ext cx="450000" cy="450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tabLst>
                <a:tab pos="174625" algn="l"/>
              </a:tabLst>
            </a:pPr>
            <a:r>
              <a:rPr lang="ru-RU" sz="1400" b="1" dirty="0"/>
              <a:t>4</a:t>
            </a:r>
          </a:p>
        </p:txBody>
      </p:sp>
      <p:sp>
        <p:nvSpPr>
          <p:cNvPr id="6" name="Прямоугольник: скругленные углы 36">
            <a:extLst>
              <a:ext uri="{FF2B5EF4-FFF2-40B4-BE49-F238E27FC236}">
                <a16:creationId xmlns:a16="http://schemas.microsoft.com/office/drawing/2014/main" id="{3B09C3EA-507D-079F-413B-C545F6DED8E6}"/>
              </a:ext>
            </a:extLst>
          </p:cNvPr>
          <p:cNvSpPr>
            <a:spLocks noChangeAspect="1"/>
          </p:cNvSpPr>
          <p:nvPr/>
        </p:nvSpPr>
        <p:spPr>
          <a:xfrm>
            <a:off x="278391" y="2043129"/>
            <a:ext cx="450000" cy="450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tabLst>
                <a:tab pos="174625" algn="l"/>
              </a:tabLst>
            </a:pPr>
            <a:r>
              <a:rPr lang="ru-RU" sz="1400" b="1" dirty="0"/>
              <a:t>5</a:t>
            </a:r>
          </a:p>
        </p:txBody>
      </p:sp>
      <p:sp>
        <p:nvSpPr>
          <p:cNvPr id="7" name="Прямоугольник: скругленные углы 36">
            <a:extLst>
              <a:ext uri="{FF2B5EF4-FFF2-40B4-BE49-F238E27FC236}">
                <a16:creationId xmlns:a16="http://schemas.microsoft.com/office/drawing/2014/main" id="{4ED6FF46-B6D9-629A-787C-B2F135A03DFB}"/>
              </a:ext>
            </a:extLst>
          </p:cNvPr>
          <p:cNvSpPr>
            <a:spLocks noChangeAspect="1"/>
          </p:cNvSpPr>
          <p:nvPr/>
        </p:nvSpPr>
        <p:spPr>
          <a:xfrm>
            <a:off x="278391" y="2623936"/>
            <a:ext cx="450000" cy="450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tabLst>
                <a:tab pos="174625" algn="l"/>
              </a:tabLst>
            </a:pPr>
            <a:r>
              <a:rPr lang="ru-RU" sz="1400" b="1" dirty="0"/>
              <a:t>6</a:t>
            </a:r>
          </a:p>
        </p:txBody>
      </p:sp>
      <p:sp>
        <p:nvSpPr>
          <p:cNvPr id="8" name="Прямоугольник: скругленные углы 36">
            <a:extLst>
              <a:ext uri="{FF2B5EF4-FFF2-40B4-BE49-F238E27FC236}">
                <a16:creationId xmlns:a16="http://schemas.microsoft.com/office/drawing/2014/main" id="{70628051-B23F-06EF-57DF-B51E0A2A2981}"/>
              </a:ext>
            </a:extLst>
          </p:cNvPr>
          <p:cNvSpPr>
            <a:spLocks noChangeAspect="1"/>
          </p:cNvSpPr>
          <p:nvPr/>
        </p:nvSpPr>
        <p:spPr>
          <a:xfrm>
            <a:off x="278391" y="3204743"/>
            <a:ext cx="450000" cy="450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tabLst>
                <a:tab pos="174625" algn="l"/>
              </a:tabLst>
            </a:pPr>
            <a:r>
              <a:rPr lang="ru-RU" sz="1400" b="1" dirty="0"/>
              <a:t>7</a:t>
            </a:r>
          </a:p>
        </p:txBody>
      </p:sp>
      <p:sp>
        <p:nvSpPr>
          <p:cNvPr id="9" name="Прямоугольник: скругленные углы 36">
            <a:extLst>
              <a:ext uri="{FF2B5EF4-FFF2-40B4-BE49-F238E27FC236}">
                <a16:creationId xmlns:a16="http://schemas.microsoft.com/office/drawing/2014/main" id="{B0A880B3-3A89-4173-FBD0-0489DE1C28D1}"/>
              </a:ext>
            </a:extLst>
          </p:cNvPr>
          <p:cNvSpPr>
            <a:spLocks noChangeAspect="1"/>
          </p:cNvSpPr>
          <p:nvPr/>
        </p:nvSpPr>
        <p:spPr>
          <a:xfrm>
            <a:off x="278391" y="3785551"/>
            <a:ext cx="450000" cy="450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82059"/>
              </a:gs>
              <a:gs pos="0">
                <a:srgbClr val="1D50DF"/>
              </a:gs>
              <a:gs pos="39000">
                <a:srgbClr val="1742B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tabLst>
                <a:tab pos="174625" algn="l"/>
              </a:tabLst>
            </a:pPr>
            <a:r>
              <a:rPr lang="ru-RU" sz="1400" b="1" dirty="0"/>
              <a:t>8</a:t>
            </a:r>
          </a:p>
        </p:txBody>
      </p:sp>
      <p:sp>
        <p:nvSpPr>
          <p:cNvPr id="10" name="Скругленный прямоугольник 3">
            <a:extLst>
              <a:ext uri="{FF2B5EF4-FFF2-40B4-BE49-F238E27FC236}">
                <a16:creationId xmlns:a16="http://schemas.microsoft.com/office/drawing/2014/main" id="{C91A05A6-299D-62DB-C899-488A6E4AC4BF}"/>
              </a:ext>
            </a:extLst>
          </p:cNvPr>
          <p:cNvSpPr/>
          <p:nvPr/>
        </p:nvSpPr>
        <p:spPr>
          <a:xfrm>
            <a:off x="844406" y="1462322"/>
            <a:ext cx="8021203" cy="451258"/>
          </a:xfrm>
          <a:prstGeom prst="roundRect">
            <a:avLst>
              <a:gd name="adj" fmla="val 50000"/>
            </a:avLst>
          </a:prstGeom>
          <a:solidFill>
            <a:srgbClr val="E7ECFC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 anchor="ctr"/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Загрузка актуального учебного периода в текущем учебном году</a:t>
            </a:r>
          </a:p>
        </p:txBody>
      </p:sp>
      <p:sp>
        <p:nvSpPr>
          <p:cNvPr id="11" name="Скругленный прямоугольник 3">
            <a:extLst>
              <a:ext uri="{FF2B5EF4-FFF2-40B4-BE49-F238E27FC236}">
                <a16:creationId xmlns:a16="http://schemas.microsoft.com/office/drawing/2014/main" id="{F79DEBA0-BA01-2523-D822-1751C7C2D81A}"/>
              </a:ext>
            </a:extLst>
          </p:cNvPr>
          <p:cNvSpPr/>
          <p:nvPr/>
        </p:nvSpPr>
        <p:spPr>
          <a:xfrm>
            <a:off x="844406" y="2038400"/>
            <a:ext cx="8021203" cy="451258"/>
          </a:xfrm>
          <a:prstGeom prst="roundRect">
            <a:avLst>
              <a:gd name="adj" fmla="val 50000"/>
            </a:avLst>
          </a:prstGeom>
          <a:solidFill>
            <a:srgbClr val="E7ECFC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 anchor="ctr"/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Своевременная загрузка будущего расписания на 2 недели</a:t>
            </a:r>
          </a:p>
        </p:txBody>
      </p:sp>
      <p:sp>
        <p:nvSpPr>
          <p:cNvPr id="12" name="Скругленный прямоугольник 3">
            <a:extLst>
              <a:ext uri="{FF2B5EF4-FFF2-40B4-BE49-F238E27FC236}">
                <a16:creationId xmlns:a16="http://schemas.microsoft.com/office/drawing/2014/main" id="{A24D7759-42C5-77AC-AB3C-4FE9D4ABFC9E}"/>
              </a:ext>
            </a:extLst>
          </p:cNvPr>
          <p:cNvSpPr/>
          <p:nvPr/>
        </p:nvSpPr>
        <p:spPr>
          <a:xfrm>
            <a:off x="844406" y="2614478"/>
            <a:ext cx="8021203" cy="451258"/>
          </a:xfrm>
          <a:prstGeom prst="roundRect">
            <a:avLst>
              <a:gd name="adj" fmla="val 50000"/>
            </a:avLst>
          </a:prstGeom>
          <a:solidFill>
            <a:srgbClr val="E7ECFC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 anchor="ctr"/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Загрузка корректного СНИЛС для каждого обучающегося</a:t>
            </a:r>
          </a:p>
        </p:txBody>
      </p:sp>
      <p:sp>
        <p:nvSpPr>
          <p:cNvPr id="13" name="Скругленный прямоугольник 3">
            <a:extLst>
              <a:ext uri="{FF2B5EF4-FFF2-40B4-BE49-F238E27FC236}">
                <a16:creationId xmlns:a16="http://schemas.microsoft.com/office/drawing/2014/main" id="{E965C731-1587-6F18-92FE-85282993D7E2}"/>
              </a:ext>
            </a:extLst>
          </p:cNvPr>
          <p:cNvSpPr/>
          <p:nvPr/>
        </p:nvSpPr>
        <p:spPr>
          <a:xfrm>
            <a:off x="844406" y="3190556"/>
            <a:ext cx="8021203" cy="451258"/>
          </a:xfrm>
          <a:prstGeom prst="roundRect">
            <a:avLst>
              <a:gd name="adj" fmla="val 50000"/>
            </a:avLst>
          </a:prstGeom>
          <a:solidFill>
            <a:srgbClr val="E7ECFC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 anchor="ctr"/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Своевременная передача оценок: оценки загружены в день их выставления, контрольным работам проставлен соответствующий признак</a:t>
            </a:r>
          </a:p>
        </p:txBody>
      </p:sp>
      <p:sp>
        <p:nvSpPr>
          <p:cNvPr id="14" name="Скругленный прямоугольник 3">
            <a:extLst>
              <a:ext uri="{FF2B5EF4-FFF2-40B4-BE49-F238E27FC236}">
                <a16:creationId xmlns:a16="http://schemas.microsoft.com/office/drawing/2014/main" id="{634F6A5D-C259-4E09-BEB9-DDA36693F957}"/>
              </a:ext>
            </a:extLst>
          </p:cNvPr>
          <p:cNvSpPr/>
          <p:nvPr/>
        </p:nvSpPr>
        <p:spPr>
          <a:xfrm>
            <a:off x="844406" y="3766634"/>
            <a:ext cx="8021203" cy="451258"/>
          </a:xfrm>
          <a:prstGeom prst="roundRect">
            <a:avLst>
              <a:gd name="adj" fmla="val 50000"/>
            </a:avLst>
          </a:prstGeom>
          <a:solidFill>
            <a:srgbClr val="E7ECFC"/>
          </a:solidFill>
          <a:ln w="9525">
            <a:noFill/>
            <a:miter lim="800000"/>
            <a:headEnd/>
            <a:tailEnd/>
          </a:ln>
        </p:spPr>
        <p:txBody>
          <a:bodyPr wrap="square" lIns="144000" rIns="144000" anchor="ctr"/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Оперативная загрузка, для корректного отображения в приложении, средних отметок по предметам и общая по всем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8EF9FF-87DC-2746-31BF-9DFA6D8F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279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20F3A-A16D-781E-FE4C-207027F8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634020"/>
          </a:xfrm>
        </p:spPr>
        <p:txBody>
          <a:bodyPr/>
          <a:lstStyle/>
          <a:p>
            <a:r>
              <a:rPr lang="ru-RU" dirty="0"/>
              <a:t>Примеры заполнения атрибутов сущности </a:t>
            </a:r>
            <a:r>
              <a:rPr lang="ru-RU" dirty="0" err="1"/>
              <a:t>Classes_periods</a:t>
            </a:r>
            <a:r>
              <a:rPr lang="ru-RU" dirty="0"/>
              <a:t> для различных жизненных ситуаций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8EF9FF-87DC-2746-31BF-9DFA6D8F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5E3CF-F93D-B4D8-B775-665E8A3DAD3F}"/>
              </a:ext>
            </a:extLst>
          </p:cNvPr>
          <p:cNvSpPr txBox="1"/>
          <p:nvPr/>
        </p:nvSpPr>
        <p:spPr>
          <a:xfrm>
            <a:off x="278391" y="1107283"/>
            <a:ext cx="77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72F89"/>
                </a:solidFill>
              </a:rPr>
              <a:t>01</a:t>
            </a:r>
            <a:endParaRPr lang="en-US" sz="4000" b="1" dirty="0">
              <a:solidFill>
                <a:srgbClr val="072F89"/>
              </a:solidFill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50618C0-9D1B-F66F-6F4E-1047F423D340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1057060" y="1461225"/>
            <a:ext cx="2207419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43D6AAE-5D83-751A-14BA-E9F7C7335231}"/>
              </a:ext>
            </a:extLst>
          </p:cNvPr>
          <p:cNvSpPr txBox="1"/>
          <p:nvPr/>
        </p:nvSpPr>
        <p:spPr>
          <a:xfrm>
            <a:off x="3264479" y="1107282"/>
            <a:ext cx="77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72F89"/>
                </a:solidFill>
              </a:rPr>
              <a:t>02</a:t>
            </a:r>
            <a:endParaRPr lang="en-US" sz="4000" b="1" dirty="0">
              <a:solidFill>
                <a:srgbClr val="072F89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39D1FA-68AC-6753-251F-BC620895A92F}"/>
              </a:ext>
            </a:extLst>
          </p:cNvPr>
          <p:cNvSpPr txBox="1"/>
          <p:nvPr/>
        </p:nvSpPr>
        <p:spPr>
          <a:xfrm>
            <a:off x="6250567" y="1107282"/>
            <a:ext cx="77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72F89"/>
                </a:solidFill>
              </a:rPr>
              <a:t>03</a:t>
            </a:r>
            <a:endParaRPr lang="en-US" sz="4000" b="1" dirty="0">
              <a:solidFill>
                <a:srgbClr val="072F89"/>
              </a:solidFill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FA24A5C-76BE-8E5A-8C1A-03FAE2F0E42F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7029236" y="1461225"/>
            <a:ext cx="211107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08252EB-E902-6265-B149-92A2A5F0034A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>
            <a:off x="4043148" y="1461225"/>
            <a:ext cx="220741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99D8E0F-7B67-7104-AD6E-309B0AF13FDB}"/>
              </a:ext>
            </a:extLst>
          </p:cNvPr>
          <p:cNvSpPr txBox="1"/>
          <p:nvPr/>
        </p:nvSpPr>
        <p:spPr>
          <a:xfrm>
            <a:off x="278391" y="1815168"/>
            <a:ext cx="298608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Учащийся завершил обучение в школе/классе до окончания учебного года (досрочно покинул класс):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class_end_date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равен дате фактического окончания обучения в классе. Требование относится ко всем записям, относящимся к тому же учебному году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period_start_date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 меняется и остается равным плановой дате начала периода.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period_end_date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 меняется и остается равным плановой дате окончания периода. Допускается в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записе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 последнем периоде обучения в классе указывать дату фактического окончания обучения в классе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B64B3F-C71E-B589-E3BF-A6C7E735CAAC}"/>
              </a:ext>
            </a:extLst>
          </p:cNvPr>
          <p:cNvSpPr txBox="1"/>
          <p:nvPr/>
        </p:nvSpPr>
        <p:spPr>
          <a:xfrm>
            <a:off x="3264481" y="1775080"/>
            <a:ext cx="29860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Учащийся зачислен в класс в середине учебного года: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class_start_date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равен дате фактического зачисления. Требование относится ко всем записям, относящимся к тому же учебному году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period_start_date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равен плановой дате начала периода. Допускается в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записе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 первом периоде указывать дату фактического начала обучения в классе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AB2713-114B-7354-EAAF-E3091E9D9C13}"/>
              </a:ext>
            </a:extLst>
          </p:cNvPr>
          <p:cNvSpPr txBox="1"/>
          <p:nvPr/>
        </p:nvSpPr>
        <p:spPr>
          <a:xfrm>
            <a:off x="6254254" y="1775080"/>
            <a:ext cx="28897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Учащийся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планово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(в полном объеме) закончил обучение в очередном не выпускном классе и будет переведен в следующий класс этой же школы: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class_end_date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равен дате, предшествующий дате начала обучения в следующем классе (например, 31 августа, если обучение в следующем классе этой школы начинается с 1 сентября). Требование относится ко всем записям, относящимся к тому же учебному году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24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1170E-9786-7D62-1AD1-950C489DB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449A-3837-9B61-1301-3343E320B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634020"/>
          </a:xfrm>
        </p:spPr>
        <p:txBody>
          <a:bodyPr/>
          <a:lstStyle/>
          <a:p>
            <a:r>
              <a:rPr lang="ru-RU" dirty="0"/>
              <a:t>Примеры заполнения атрибутов сущности </a:t>
            </a:r>
            <a:r>
              <a:rPr lang="ru-RU" dirty="0" err="1"/>
              <a:t>Classes_periods</a:t>
            </a:r>
            <a:r>
              <a:rPr lang="ru-RU" dirty="0"/>
              <a:t> для различных жизненных ситуаций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F86238-074C-C9E8-774C-E41D288D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AA9590-FD76-001F-36AE-06F766DE1B63}"/>
              </a:ext>
            </a:extLst>
          </p:cNvPr>
          <p:cNvSpPr txBox="1"/>
          <p:nvPr/>
        </p:nvSpPr>
        <p:spPr>
          <a:xfrm>
            <a:off x="278391" y="1107283"/>
            <a:ext cx="77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72F89"/>
                </a:solidFill>
              </a:rPr>
              <a:t>04</a:t>
            </a:r>
            <a:endParaRPr lang="en-US" sz="4000" b="1" dirty="0">
              <a:solidFill>
                <a:srgbClr val="072F89"/>
              </a:solidFill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89A9A77-B956-ADDA-CE2B-9BC3C599F5ED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1057060" y="1461225"/>
            <a:ext cx="2207419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FD55D74-187B-7359-BF64-FD6E3AC36A2E}"/>
              </a:ext>
            </a:extLst>
          </p:cNvPr>
          <p:cNvSpPr txBox="1"/>
          <p:nvPr/>
        </p:nvSpPr>
        <p:spPr>
          <a:xfrm>
            <a:off x="3264479" y="1107282"/>
            <a:ext cx="77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72F89"/>
                </a:solidFill>
              </a:rPr>
              <a:t>05</a:t>
            </a:r>
            <a:endParaRPr lang="en-US" sz="4000" b="1" dirty="0">
              <a:solidFill>
                <a:srgbClr val="072F89"/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52F8CEA-99E6-DB28-FD27-34D97CC8F1E5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4043148" y="1461225"/>
            <a:ext cx="441153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20BF60E-9883-9E15-CD43-DE9AB2343144}"/>
              </a:ext>
            </a:extLst>
          </p:cNvPr>
          <p:cNvSpPr txBox="1"/>
          <p:nvPr/>
        </p:nvSpPr>
        <p:spPr>
          <a:xfrm>
            <a:off x="278391" y="1815168"/>
            <a:ext cx="29860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Учащийся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планово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(в полном объеме) закончил обучение в очередном не выпускном классе, но не будет переведен в следующий класс этой же школы (запланирован переход в другую школу):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class_end_date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равен дате фактического окончания обучения в классе. Требование относится ко всем записям, относящимся к тому же учебному году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513ADF-8CBF-47A2-752B-63854AAD5DF0}"/>
              </a:ext>
            </a:extLst>
          </p:cNvPr>
          <p:cNvSpPr txBox="1"/>
          <p:nvPr/>
        </p:nvSpPr>
        <p:spPr>
          <a:xfrm>
            <a:off x="3264481" y="1775080"/>
            <a:ext cx="29860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Учащийся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планово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(в полном объеме) закончил обучение в выпускном классе: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class_end_date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равен дате фактического окончания обучения в классе. Требование относится ко всем записям, относящимся к тому же учебному году</a:t>
            </a:r>
          </a:p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is_last_class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true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Требование относится ко всем записям, относящимся к тому же учебному году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66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6D5BA9CD-21E5-7749-A33A-85143E5594A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051" y="1182"/>
          <a:ext cx="812" cy="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6D5BA9CD-21E5-7749-A33A-85143E5594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1" y="1182"/>
                        <a:ext cx="812" cy="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0D35B41-39EC-4029-B255-AB88E8AB5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363176"/>
          </a:xfrm>
        </p:spPr>
        <p:txBody>
          <a:bodyPr/>
          <a:lstStyle/>
          <a:p>
            <a:r>
              <a:rPr lang="ru-RU" dirty="0"/>
              <a:t>Алгоритм действий для руководителя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41390AD-0A2B-EC7A-01B5-DDFA4CF2D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4" name="Стрелка: вправо с вырезом 3">
            <a:extLst>
              <a:ext uri="{FF2B5EF4-FFF2-40B4-BE49-F238E27FC236}">
                <a16:creationId xmlns:a16="http://schemas.microsoft.com/office/drawing/2014/main" id="{54E6101C-CBD1-4E45-A903-171B20FE71DB}"/>
              </a:ext>
            </a:extLst>
          </p:cNvPr>
          <p:cNvSpPr/>
          <p:nvPr/>
        </p:nvSpPr>
        <p:spPr>
          <a:xfrm>
            <a:off x="611110" y="2562479"/>
            <a:ext cx="1584356" cy="643382"/>
          </a:xfrm>
          <a:prstGeom prst="notchedRightArrow">
            <a:avLst>
              <a:gd name="adj1" fmla="val 100000"/>
              <a:gd name="adj2" fmla="val 26806"/>
            </a:avLst>
          </a:prstGeom>
          <a:solidFill>
            <a:srgbClr val="0E2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Аудит</a:t>
            </a:r>
            <a:endParaRPr lang="en-US" sz="1400" dirty="0"/>
          </a:p>
        </p:txBody>
      </p:sp>
      <p:sp>
        <p:nvSpPr>
          <p:cNvPr id="9" name="Стрелка: вправо с вырезом 8">
            <a:extLst>
              <a:ext uri="{FF2B5EF4-FFF2-40B4-BE49-F238E27FC236}">
                <a16:creationId xmlns:a16="http://schemas.microsoft.com/office/drawing/2014/main" id="{74054F05-70E6-A0B4-240C-1209D3FE35AA}"/>
              </a:ext>
            </a:extLst>
          </p:cNvPr>
          <p:cNvSpPr/>
          <p:nvPr/>
        </p:nvSpPr>
        <p:spPr>
          <a:xfrm>
            <a:off x="2195466" y="2562479"/>
            <a:ext cx="1584356" cy="643382"/>
          </a:xfrm>
          <a:prstGeom prst="notchedRightArrow">
            <a:avLst>
              <a:gd name="adj1" fmla="val 100000"/>
              <a:gd name="adj2" fmla="val 26806"/>
            </a:avLst>
          </a:prstGeom>
          <a:solidFill>
            <a:srgbClr val="07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Инфраструктура</a:t>
            </a:r>
            <a:endParaRPr lang="en-US" sz="1400" dirty="0"/>
          </a:p>
        </p:txBody>
      </p:sp>
      <p:sp>
        <p:nvSpPr>
          <p:cNvPr id="10" name="Стрелка: вправо с вырезом 9">
            <a:extLst>
              <a:ext uri="{FF2B5EF4-FFF2-40B4-BE49-F238E27FC236}">
                <a16:creationId xmlns:a16="http://schemas.microsoft.com/office/drawing/2014/main" id="{384D711D-F1EA-A0FC-B0F2-B32FB188F9AD}"/>
              </a:ext>
            </a:extLst>
          </p:cNvPr>
          <p:cNvSpPr/>
          <p:nvPr/>
        </p:nvSpPr>
        <p:spPr>
          <a:xfrm>
            <a:off x="3779822" y="2562479"/>
            <a:ext cx="1584356" cy="643382"/>
          </a:xfrm>
          <a:prstGeom prst="notchedRightArrow">
            <a:avLst>
              <a:gd name="adj1" fmla="val 100000"/>
              <a:gd name="adj2" fmla="val 26806"/>
            </a:avLst>
          </a:prstGeom>
          <a:solidFill>
            <a:srgbClr val="0D4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Кадры</a:t>
            </a:r>
            <a:endParaRPr lang="en-US" sz="1400" dirty="0"/>
          </a:p>
        </p:txBody>
      </p:sp>
      <p:sp>
        <p:nvSpPr>
          <p:cNvPr id="11" name="Стрелка: вправо с вырезом 10">
            <a:extLst>
              <a:ext uri="{FF2B5EF4-FFF2-40B4-BE49-F238E27FC236}">
                <a16:creationId xmlns:a16="http://schemas.microsoft.com/office/drawing/2014/main" id="{C3D2DC20-DE41-AA32-EDA3-11EF06FA9737}"/>
              </a:ext>
            </a:extLst>
          </p:cNvPr>
          <p:cNvSpPr/>
          <p:nvPr/>
        </p:nvSpPr>
        <p:spPr>
          <a:xfrm>
            <a:off x="5364178" y="2562479"/>
            <a:ext cx="1584356" cy="643382"/>
          </a:xfrm>
          <a:prstGeom prst="notchedRightArrow">
            <a:avLst>
              <a:gd name="adj1" fmla="val 100000"/>
              <a:gd name="adj2" fmla="val 26806"/>
            </a:avLst>
          </a:prstGeom>
          <a:solidFill>
            <a:srgbClr val="4F81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Внедрение инноваций</a:t>
            </a:r>
            <a:endParaRPr lang="en-US" sz="1600" dirty="0"/>
          </a:p>
        </p:txBody>
      </p:sp>
      <p:sp>
        <p:nvSpPr>
          <p:cNvPr id="12" name="Стрелка: вправо с вырезом 11">
            <a:extLst>
              <a:ext uri="{FF2B5EF4-FFF2-40B4-BE49-F238E27FC236}">
                <a16:creationId xmlns:a16="http://schemas.microsoft.com/office/drawing/2014/main" id="{281E8C25-E22A-DF5F-9B4A-0212FC3537EB}"/>
              </a:ext>
            </a:extLst>
          </p:cNvPr>
          <p:cNvSpPr/>
          <p:nvPr/>
        </p:nvSpPr>
        <p:spPr>
          <a:xfrm>
            <a:off x="6948533" y="2562479"/>
            <a:ext cx="1917075" cy="643382"/>
          </a:xfrm>
          <a:prstGeom prst="notchedRightArrow">
            <a:avLst>
              <a:gd name="adj1" fmla="val 100000"/>
              <a:gd name="adj2" fmla="val 26806"/>
            </a:avLst>
          </a:prstGeom>
          <a:solidFill>
            <a:srgbClr val="8FB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Мониторинг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DF6764F-82F3-5D4E-8266-257A56E4959A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1403288" y="3205861"/>
            <a:ext cx="0" cy="397447"/>
          </a:xfrm>
          <a:prstGeom prst="line">
            <a:avLst/>
          </a:prstGeom>
          <a:ln w="22225">
            <a:solidFill>
              <a:srgbClr val="FFFFF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4694385-A52E-3E94-4DC9-DBE3A0C88372}"/>
              </a:ext>
            </a:extLst>
          </p:cNvPr>
          <p:cNvSpPr/>
          <p:nvPr/>
        </p:nvSpPr>
        <p:spPr>
          <a:xfrm>
            <a:off x="1311848" y="3022981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D1B2996-9226-AD67-FA5C-DAA31EE7679A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4572000" y="3205861"/>
            <a:ext cx="0" cy="397447"/>
          </a:xfrm>
          <a:prstGeom prst="line">
            <a:avLst/>
          </a:prstGeom>
          <a:ln w="22225">
            <a:solidFill>
              <a:srgbClr val="0D4CD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3D3D310-5710-2ABC-94E0-526ED586FD7C}"/>
              </a:ext>
            </a:extLst>
          </p:cNvPr>
          <p:cNvSpPr/>
          <p:nvPr/>
        </p:nvSpPr>
        <p:spPr>
          <a:xfrm>
            <a:off x="4480560" y="3022981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A3C871E7-B284-2537-3A99-9C92046424C8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7740712" y="3205861"/>
            <a:ext cx="0" cy="397447"/>
          </a:xfrm>
          <a:prstGeom prst="line">
            <a:avLst/>
          </a:prstGeom>
          <a:ln w="22225">
            <a:solidFill>
              <a:srgbClr val="8FB3F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86A9860-9655-749F-6664-5AAADF7AA8FE}"/>
              </a:ext>
            </a:extLst>
          </p:cNvPr>
          <p:cNvSpPr/>
          <p:nvPr/>
        </p:nvSpPr>
        <p:spPr>
          <a:xfrm>
            <a:off x="7649272" y="3022981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DB6AE67-86C9-17EC-72C0-6EFE46961E38}"/>
              </a:ext>
            </a:extLst>
          </p:cNvPr>
          <p:cNvCxnSpPr>
            <a:cxnSpLocks/>
            <a:stCxn id="45" idx="2"/>
          </p:cNvCxnSpPr>
          <p:nvPr/>
        </p:nvCxnSpPr>
        <p:spPr>
          <a:xfrm flipV="1">
            <a:off x="6156356" y="2161921"/>
            <a:ext cx="0" cy="397447"/>
          </a:xfrm>
          <a:prstGeom prst="line">
            <a:avLst/>
          </a:prstGeom>
          <a:ln w="22225">
            <a:solidFill>
              <a:srgbClr val="4F81F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0906CED0-F071-8606-B925-41859D6BC8CB}"/>
              </a:ext>
            </a:extLst>
          </p:cNvPr>
          <p:cNvSpPr/>
          <p:nvPr/>
        </p:nvSpPr>
        <p:spPr>
          <a:xfrm flipV="1">
            <a:off x="6064916" y="2559368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0746B252-C190-C79C-B4F3-FEB9650E04DF}"/>
              </a:ext>
            </a:extLst>
          </p:cNvPr>
          <p:cNvCxnSpPr>
            <a:cxnSpLocks/>
            <a:stCxn id="48" idx="2"/>
          </p:cNvCxnSpPr>
          <p:nvPr/>
        </p:nvCxnSpPr>
        <p:spPr>
          <a:xfrm flipV="1">
            <a:off x="2987644" y="2161921"/>
            <a:ext cx="0" cy="397447"/>
          </a:xfrm>
          <a:prstGeom prst="line">
            <a:avLst/>
          </a:prstGeom>
          <a:ln w="22225">
            <a:solidFill>
              <a:srgbClr val="0D4CD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E5D8AB1-8828-EF83-9DDC-4EF70014CAAD}"/>
              </a:ext>
            </a:extLst>
          </p:cNvPr>
          <p:cNvSpPr/>
          <p:nvPr/>
        </p:nvSpPr>
        <p:spPr>
          <a:xfrm flipV="1">
            <a:off x="2896204" y="2559368"/>
            <a:ext cx="18288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DA40820-ACCF-F723-F75E-9D906AC2FC0E}"/>
              </a:ext>
            </a:extLst>
          </p:cNvPr>
          <p:cNvSpPr txBox="1"/>
          <p:nvPr/>
        </p:nvSpPr>
        <p:spPr>
          <a:xfrm>
            <a:off x="2286906" y="1341622"/>
            <a:ext cx="1584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Обеспечить доступ к подсистемам  ФГИС «Моя школа»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CDCF6450-AFDE-2D0D-D93C-FF1FB2E7C553}"/>
              </a:ext>
            </a:extLst>
          </p:cNvPr>
          <p:cNvCxnSpPr>
            <a:cxnSpLocks/>
          </p:cNvCxnSpPr>
          <p:nvPr/>
        </p:nvCxnSpPr>
        <p:spPr>
          <a:xfrm>
            <a:off x="1311848" y="3205861"/>
            <a:ext cx="0" cy="397447"/>
          </a:xfrm>
          <a:prstGeom prst="line">
            <a:avLst/>
          </a:prstGeom>
          <a:ln w="22225">
            <a:solidFill>
              <a:srgbClr val="0E265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3AC92F2-24E0-0EBB-AF7D-CBE3F5FBAED7}"/>
              </a:ext>
            </a:extLst>
          </p:cNvPr>
          <p:cNvSpPr txBox="1"/>
          <p:nvPr/>
        </p:nvSpPr>
        <p:spPr>
          <a:xfrm>
            <a:off x="5364177" y="1310272"/>
            <a:ext cx="158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Запустить «Цифровой профиль ученика», применение ИИ 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FD33FC-BCB4-7C07-E17A-D70D8B394D0C}"/>
              </a:ext>
            </a:extLst>
          </p:cNvPr>
          <p:cNvSpPr txBox="1"/>
          <p:nvPr/>
        </p:nvSpPr>
        <p:spPr>
          <a:xfrm>
            <a:off x="455124" y="3666363"/>
            <a:ext cx="1584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Оценка цифровой зрелости школы, проверка готовности к работе с подсистемами ФГИС «Моя школа»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548ED4-8E3F-C236-E1B5-4159074A6F30}"/>
              </a:ext>
            </a:extLst>
          </p:cNvPr>
          <p:cNvSpPr txBox="1"/>
          <p:nvPr/>
        </p:nvSpPr>
        <p:spPr>
          <a:xfrm>
            <a:off x="3784174" y="3620196"/>
            <a:ext cx="158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Times New Roman" panose="02020603050405020304" pitchFamily="18" charset="0"/>
              </a:rPr>
              <a:t>П</a:t>
            </a:r>
            <a:r>
              <a:rPr lang="ru-RU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ланы повышения цифровых компетенций педагогов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927B16-8A99-3259-9425-AAF9EDF68D26}"/>
              </a:ext>
            </a:extLst>
          </p:cNvPr>
          <p:cNvSpPr txBox="1"/>
          <p:nvPr/>
        </p:nvSpPr>
        <p:spPr>
          <a:xfrm>
            <a:off x="6996944" y="3714773"/>
            <a:ext cx="1584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Отслеживать показатели использования системы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65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1D21A6-4027-542D-FC01-A0F3C8F95A0B}"/>
              </a:ext>
            </a:extLst>
          </p:cNvPr>
          <p:cNvSpPr txBox="1">
            <a:spLocks/>
          </p:cNvSpPr>
          <p:nvPr/>
        </p:nvSpPr>
        <p:spPr>
          <a:xfrm>
            <a:off x="948383" y="1702339"/>
            <a:ext cx="2514007" cy="927846"/>
          </a:xfrm>
          <a:prstGeom prst="rect">
            <a:avLst/>
          </a:prstGeom>
        </p:spPr>
        <p:txBody>
          <a:bodyPr vert="horz" lIns="0" tIns="25718" rIns="51435" bIns="25718" rtlCol="0" anchor="t" anchorCtr="0">
            <a:noAutofit/>
          </a:bodyPr>
          <a:lstStyle>
            <a:defPPr>
              <a:defRPr lang="ru-RU"/>
            </a:defPPr>
            <a:lvl1pPr marR="0" lvl="0" indent="0"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prstClr val="whit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/>
              <a:t>РИСКИ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C2E02DF-CBEB-461F-9869-7BBEECB45355}"/>
              </a:ext>
            </a:extLst>
          </p:cNvPr>
          <p:cNvSpPr txBox="1">
            <a:spLocks/>
          </p:cNvSpPr>
          <p:nvPr/>
        </p:nvSpPr>
        <p:spPr>
          <a:xfrm>
            <a:off x="4381866" y="1519459"/>
            <a:ext cx="4552360" cy="927846"/>
          </a:xfrm>
          <a:prstGeom prst="rect">
            <a:avLst/>
          </a:prstGeom>
        </p:spPr>
        <p:txBody>
          <a:bodyPr vert="horz" lIns="0" tIns="25718" rIns="51435" bIns="25718" rtlCol="0" anchor="t" anchorCtr="0">
            <a:noAutofit/>
          </a:bodyPr>
          <a:lstStyle>
            <a:defPPr>
              <a:defRPr lang="ru-RU"/>
            </a:defPPr>
            <a:lvl1pPr marR="0" lvl="0" indent="0"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prstClr val="whit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/>
              <a:t>ПУТИ ИХ ПРЕОДОЛЕНИЯ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C78FB6CD-C925-4EF4-B264-E5CAB6379BF4}"/>
              </a:ext>
            </a:extLst>
          </p:cNvPr>
          <p:cNvSpPr/>
          <p:nvPr/>
        </p:nvSpPr>
        <p:spPr>
          <a:xfrm>
            <a:off x="3367144" y="1893346"/>
            <a:ext cx="731520" cy="23128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701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5A082A-ADE7-87CD-560A-8AC4014D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683264"/>
          </a:xfrm>
        </p:spPr>
        <p:txBody>
          <a:bodyPr/>
          <a:lstStyle/>
          <a:p>
            <a:r>
              <a:rPr lang="ru-RU" sz="2400" dirty="0"/>
              <a:t>От внедрения технологий — к управлению качеством образования на основе данных</a:t>
            </a:r>
            <a:endParaRPr lang="ru-RU" dirty="0"/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DC48C75-92FE-6B00-AEF4-D8ED7BC41F1B}"/>
              </a:ext>
            </a:extLst>
          </p:cNvPr>
          <p:cNvGrpSpPr/>
          <p:nvPr/>
        </p:nvGrpSpPr>
        <p:grpSpPr>
          <a:xfrm>
            <a:off x="390977" y="1194077"/>
            <a:ext cx="3615873" cy="3308995"/>
            <a:chOff x="390977" y="1194228"/>
            <a:chExt cx="1973685" cy="3308995"/>
          </a:xfrm>
        </p:grpSpPr>
        <p:sp>
          <p:nvSpPr>
            <p:cNvPr id="10" name="Google Shape;155;p19">
              <a:extLst>
                <a:ext uri="{FF2B5EF4-FFF2-40B4-BE49-F238E27FC236}">
                  <a16:creationId xmlns:a16="http://schemas.microsoft.com/office/drawing/2014/main" id="{C0D4C889-45EB-935D-E19B-330FD428CAE3}"/>
                </a:ext>
              </a:extLst>
            </p:cNvPr>
            <p:cNvSpPr/>
            <p:nvPr/>
          </p:nvSpPr>
          <p:spPr>
            <a:xfrm>
              <a:off x="390977" y="1194228"/>
              <a:ext cx="1973685" cy="3308995"/>
            </a:xfrm>
            <a:prstGeom prst="roundRect">
              <a:avLst>
                <a:gd name="adj" fmla="val 644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16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1">
                <a:solidFill>
                  <a:srgbClr val="4D4D4D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1" name="Google Shape;156;p19">
              <a:extLst>
                <a:ext uri="{FF2B5EF4-FFF2-40B4-BE49-F238E27FC236}">
                  <a16:creationId xmlns:a16="http://schemas.microsoft.com/office/drawing/2014/main" id="{4ED63DEE-6AEF-59A7-6AF8-8F26A139397C}"/>
                </a:ext>
              </a:extLst>
            </p:cNvPr>
            <p:cNvSpPr/>
            <p:nvPr/>
          </p:nvSpPr>
          <p:spPr>
            <a:xfrm>
              <a:off x="448629" y="1277644"/>
              <a:ext cx="1858380" cy="2520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Национальный проект «Экономика данных и цифровая трансформация государства»</a:t>
              </a:r>
              <a:endPara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Google Shape;157;p19">
              <a:extLst>
                <a:ext uri="{FF2B5EF4-FFF2-40B4-BE49-F238E27FC236}">
                  <a16:creationId xmlns:a16="http://schemas.microsoft.com/office/drawing/2014/main" id="{74926ED8-E9C1-63B6-A7A4-8E5C774ADEE1}"/>
                </a:ext>
              </a:extLst>
            </p:cNvPr>
            <p:cNvSpPr/>
            <p:nvPr/>
          </p:nvSpPr>
          <p:spPr>
            <a:xfrm>
              <a:off x="413990" y="2057183"/>
              <a:ext cx="1950672" cy="1721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0" rIns="72000" bIns="0" anchor="t" anchorCtr="0">
              <a:noAutofit/>
            </a:bodyPr>
            <a:lstStyle/>
            <a:p>
              <a:pPr marL="342900" lvl="0" indent="-342900">
                <a:lnSpc>
                  <a:spcPts val="21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ru-RU" sz="1400" dirty="0">
                  <a:solidFill>
                    <a:srgbClr val="0F1115"/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Ключевая задача </a:t>
              </a:r>
              <a:r>
                <a:rPr lang="ru-RU" sz="1400" b="1" dirty="0">
                  <a:solidFill>
                    <a:srgbClr val="0F1115"/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для образования</a:t>
              </a:r>
              <a:r>
                <a:rPr lang="ru-RU" sz="1400" dirty="0">
                  <a:solidFill>
                    <a:srgbClr val="0F1115"/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 подготовка кадров для цифровой экономики</a:t>
              </a:r>
              <a:endParaRPr lang="ru-RU" sz="14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ts val="21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ru-RU" sz="1400" dirty="0">
                  <a:solidFill>
                    <a:srgbClr val="0F1115"/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 2030 году доля ИТ-кадров должна вырасти с </a:t>
              </a:r>
              <a:r>
                <a:rPr lang="ru-RU" sz="1400" b="1" dirty="0">
                  <a:solidFill>
                    <a:srgbClr val="0F1115"/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3,1% до 4,9% </a:t>
              </a:r>
              <a:r>
                <a:rPr lang="ru-RU" sz="1400" dirty="0">
                  <a:solidFill>
                    <a:srgbClr val="0F1115"/>
                  </a:solidFill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от общего числа работников </a:t>
              </a:r>
              <a:endParaRPr lang="ru-RU" sz="14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R="0" lvl="0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1"/>
                </a:buClr>
                <a:buSzTx/>
                <a:tabLst/>
                <a:defRPr/>
              </a:pPr>
              <a:endParaRPr lang="ru-RU" sz="1400" dirty="0">
                <a:solidFill>
                  <a:srgbClr val="575757">
                    <a:lumMod val="50000"/>
                  </a:srgbClr>
                </a:solidFill>
                <a:cs typeface="Segoe UI" panose="020B0502040204020203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1987920-42BB-D217-982C-697B905DE199}"/>
              </a:ext>
            </a:extLst>
          </p:cNvPr>
          <p:cNvGrpSpPr/>
          <p:nvPr/>
        </p:nvGrpSpPr>
        <p:grpSpPr>
          <a:xfrm>
            <a:off x="4704385" y="1085072"/>
            <a:ext cx="4161224" cy="3379623"/>
            <a:chOff x="390977" y="1653803"/>
            <a:chExt cx="1973685" cy="2811043"/>
          </a:xfrm>
        </p:grpSpPr>
        <p:sp>
          <p:nvSpPr>
            <p:cNvPr id="22" name="Google Shape;155;p19">
              <a:extLst>
                <a:ext uri="{FF2B5EF4-FFF2-40B4-BE49-F238E27FC236}">
                  <a16:creationId xmlns:a16="http://schemas.microsoft.com/office/drawing/2014/main" id="{76921BE7-081D-536D-4060-45EB7A260725}"/>
                </a:ext>
              </a:extLst>
            </p:cNvPr>
            <p:cNvSpPr/>
            <p:nvPr/>
          </p:nvSpPr>
          <p:spPr>
            <a:xfrm>
              <a:off x="390977" y="1653803"/>
              <a:ext cx="1973685" cy="2811043"/>
            </a:xfrm>
            <a:prstGeom prst="roundRect">
              <a:avLst>
                <a:gd name="adj" fmla="val 644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16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1">
                <a:solidFill>
                  <a:srgbClr val="4D4D4D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23" name="Google Shape;156;p19">
              <a:extLst>
                <a:ext uri="{FF2B5EF4-FFF2-40B4-BE49-F238E27FC236}">
                  <a16:creationId xmlns:a16="http://schemas.microsoft.com/office/drawing/2014/main" id="{783C7E6E-66FC-0659-07EC-DF2D3F223C39}"/>
                </a:ext>
              </a:extLst>
            </p:cNvPr>
            <p:cNvSpPr/>
            <p:nvPr/>
          </p:nvSpPr>
          <p:spPr>
            <a:xfrm>
              <a:off x="506282" y="1744469"/>
              <a:ext cx="1858380" cy="2520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Times New Roman" panose="02020603050405020304" pitchFamily="18" charset="0"/>
                </a:rPr>
                <a:t>Постановление Правительства № 1241 (актуализация 2026 г.)</a:t>
              </a:r>
            </a:p>
          </p:txBody>
        </p:sp>
        <p:sp>
          <p:nvSpPr>
            <p:cNvPr id="24" name="Google Shape;157;p19">
              <a:extLst>
                <a:ext uri="{FF2B5EF4-FFF2-40B4-BE49-F238E27FC236}">
                  <a16:creationId xmlns:a16="http://schemas.microsoft.com/office/drawing/2014/main" id="{BA1C3A06-6F5E-BD2E-BA32-66548252EBFD}"/>
                </a:ext>
              </a:extLst>
            </p:cNvPr>
            <p:cNvSpPr/>
            <p:nvPr/>
          </p:nvSpPr>
          <p:spPr>
            <a:xfrm>
              <a:off x="506282" y="2370008"/>
              <a:ext cx="1858380" cy="1721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0" rIns="72000" bIns="0" anchor="t" anchorCtr="0">
              <a:noAutofit/>
            </a:bodyPr>
            <a:lstStyle/>
            <a:p>
              <a:pPr marL="342900" lvl="0" indent="-342900">
                <a:lnSpc>
                  <a:spcPts val="21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ru-RU" sz="1400" dirty="0">
                  <a:solidFill>
                    <a:srgbClr val="0F1115"/>
                  </a:solidFill>
                  <a:latin typeface="Segoe UI" panose="020B0502040204020203" pitchFamily="34" charset="0"/>
                  <a:cs typeface="Times New Roman" panose="02020603050405020304" pitchFamily="18" charset="0"/>
                </a:rPr>
                <a:t>Закреплены обязательные функции ФГИС «Моя школа»: электронные журналы/дневники, библиотека верифицированного контента, онлайн-коммуникации </a:t>
              </a:r>
            </a:p>
            <a:p>
              <a:pPr marL="342900" lvl="0" indent="-342900">
                <a:lnSpc>
                  <a:spcPts val="2100"/>
                </a:lnSpc>
                <a:spcAft>
                  <a:spcPts val="800"/>
                </a:spcAft>
                <a:buSzPts val="1000"/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ru-RU" sz="1400" dirty="0">
                  <a:solidFill>
                    <a:srgbClr val="0F1115"/>
                  </a:solidFill>
                  <a:latin typeface="Segoe UI" panose="020B0502040204020203" pitchFamily="34" charset="0"/>
                  <a:cs typeface="Times New Roman" panose="02020603050405020304" pitchFamily="18" charset="0"/>
                </a:rPr>
                <a:t>Установлены требования к информационному взаимодействию через витрины данных 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ru-RU" sz="1200" dirty="0">
                <a:solidFill>
                  <a:srgbClr val="575757">
                    <a:lumMod val="50000"/>
                  </a:srgbClr>
                </a:solidFill>
                <a:cs typeface="Segoe UI" panose="020B0502040204020203" pitchFamily="34" charset="0"/>
              </a:endParaRP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91B3B0-F1F6-951E-2036-E5DFC995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D497CA-0A66-42EC-AF1E-2ADB14AF66B3}"/>
              </a:ext>
            </a:extLst>
          </p:cNvPr>
          <p:cNvSpPr txBox="1"/>
          <p:nvPr/>
        </p:nvSpPr>
        <p:spPr>
          <a:xfrm>
            <a:off x="496598" y="3789620"/>
            <a:ext cx="3763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i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Роль школы: формирование цифровых компетенций и осознанного выбора ИТ-профессий</a:t>
            </a:r>
            <a:endParaRPr lang="ru-RU" sz="1200" b="1" i="1" dirty="0"/>
          </a:p>
        </p:txBody>
      </p:sp>
      <p:sp>
        <p:nvSpPr>
          <p:cNvPr id="13" name="Shape 38">
            <a:extLst>
              <a:ext uri="{FF2B5EF4-FFF2-40B4-BE49-F238E27FC236}">
                <a16:creationId xmlns:a16="http://schemas.microsoft.com/office/drawing/2014/main" id="{CAF116B9-532B-4FE7-8882-F48768A3F163}"/>
              </a:ext>
            </a:extLst>
          </p:cNvPr>
          <p:cNvSpPr/>
          <p:nvPr/>
        </p:nvSpPr>
        <p:spPr>
          <a:xfrm>
            <a:off x="278391" y="4703419"/>
            <a:ext cx="11185855" cy="0"/>
          </a:xfrm>
          <a:prstGeom prst="line">
            <a:avLst/>
          </a:prstGeom>
          <a:noFill/>
          <a:ln w="9525">
            <a:solidFill>
              <a:srgbClr val="E1E7EC"/>
            </a:solidFill>
            <a:prstDash val="solid"/>
          </a:ln>
        </p:spPr>
      </p:sp>
      <p:sp>
        <p:nvSpPr>
          <p:cNvPr id="14" name="Text 39">
            <a:extLst>
              <a:ext uri="{FF2B5EF4-FFF2-40B4-BE49-F238E27FC236}">
                <a16:creationId xmlns:a16="http://schemas.microsoft.com/office/drawing/2014/main" id="{3FC4192A-C462-4E6E-A0EC-11F60107EFA0}"/>
              </a:ext>
            </a:extLst>
          </p:cNvPr>
          <p:cNvSpPr/>
          <p:nvPr/>
        </p:nvSpPr>
        <p:spPr>
          <a:xfrm>
            <a:off x="278391" y="4767427"/>
            <a:ext cx="1077437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Источники: </a:t>
            </a:r>
            <a:r>
              <a:rPr lang="ru-RU" sz="123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Постановление Правительства РФ № 1241 (ред. 2026) • Нацпроект «Экономика данных» • ФГОС</a:t>
            </a:r>
            <a:endParaRPr lang="en-US" sz="1230" dirty="0">
              <a:solidFill>
                <a:srgbClr val="6B829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565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6D5BA9CD-21E5-7749-A33A-85143E5594A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051" y="1182"/>
          <a:ext cx="812" cy="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6D5BA9CD-21E5-7749-A33A-85143E5594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1" y="1182"/>
                        <a:ext cx="812" cy="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0D35B41-39EC-4029-B255-AB88E8AB5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338554"/>
          </a:xfrm>
        </p:spPr>
        <p:txBody>
          <a:bodyPr/>
          <a:lstStyle/>
          <a:p>
            <a:r>
              <a:rPr lang="ru-RU" sz="2000" dirty="0"/>
              <a:t>Ключевые показатели цифровой зрелости школы</a:t>
            </a:r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CC5F9A3-E8CD-3A67-B619-1A1BF96AC4A8}"/>
              </a:ext>
            </a:extLst>
          </p:cNvPr>
          <p:cNvGrpSpPr/>
          <p:nvPr/>
        </p:nvGrpSpPr>
        <p:grpSpPr>
          <a:xfrm>
            <a:off x="278391" y="1008818"/>
            <a:ext cx="8587218" cy="840354"/>
            <a:chOff x="278391" y="1163597"/>
            <a:chExt cx="8587218" cy="840354"/>
          </a:xfrm>
        </p:grpSpPr>
        <p:cxnSp>
          <p:nvCxnSpPr>
            <p:cNvPr id="36" name="Прямая со стрелкой 35">
              <a:extLst>
                <a:ext uri="{FF2B5EF4-FFF2-40B4-BE49-F238E27FC236}">
                  <a16:creationId xmlns:a16="http://schemas.microsoft.com/office/drawing/2014/main" id="{149971B4-D8C8-4F54-8B21-C3626CD53FF2}"/>
                </a:ext>
              </a:extLst>
            </p:cNvPr>
            <p:cNvCxnSpPr>
              <a:cxnSpLocks/>
              <a:stCxn id="43" idx="3"/>
              <a:endCxn id="47" idx="1"/>
            </p:cNvCxnSpPr>
            <p:nvPr/>
          </p:nvCxnSpPr>
          <p:spPr>
            <a:xfrm flipV="1">
              <a:off x="2528855" y="1583774"/>
              <a:ext cx="2540113" cy="481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27595FEC-146D-4F84-9814-85437C2B5B82}"/>
                </a:ext>
              </a:extLst>
            </p:cNvPr>
            <p:cNvSpPr/>
            <p:nvPr/>
          </p:nvSpPr>
          <p:spPr>
            <a:xfrm>
              <a:off x="3681673" y="1426280"/>
              <a:ext cx="324613" cy="324613"/>
            </a:xfrm>
            <a:prstGeom prst="roundRect">
              <a:avLst>
                <a:gd name="adj" fmla="val 50000"/>
              </a:avLst>
            </a:prstGeom>
            <a:solidFill>
              <a:srgbClr val="062E88"/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defTabSz="342900">
                <a:lnSpc>
                  <a:spcPct val="90000"/>
                </a:lnSpc>
                <a:spcAft>
                  <a:spcPts val="1200"/>
                </a:spcAft>
              </a:pPr>
              <a:r>
                <a:rPr lang="ru-RU" sz="14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3" name="Скругленный прямоугольник 3">
              <a:extLst>
                <a:ext uri="{FF2B5EF4-FFF2-40B4-BE49-F238E27FC236}">
                  <a16:creationId xmlns:a16="http://schemas.microsoft.com/office/drawing/2014/main" id="{C351A0F8-7579-4142-878C-39AAED6F464E}"/>
                </a:ext>
              </a:extLst>
            </p:cNvPr>
            <p:cNvSpPr/>
            <p:nvPr/>
          </p:nvSpPr>
          <p:spPr>
            <a:xfrm>
              <a:off x="278391" y="1293842"/>
              <a:ext cx="2250464" cy="589490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НАЧАЛЬНЫЙ</a:t>
              </a:r>
            </a:p>
          </p:txBody>
        </p:sp>
        <p:sp>
          <p:nvSpPr>
            <p:cNvPr id="47" name="Скругленный прямоугольник 3">
              <a:extLst>
                <a:ext uri="{FF2B5EF4-FFF2-40B4-BE49-F238E27FC236}">
                  <a16:creationId xmlns:a16="http://schemas.microsoft.com/office/drawing/2014/main" id="{CB4DF7AF-4149-4501-8EE5-BE9963CDECCE}"/>
                </a:ext>
              </a:extLst>
            </p:cNvPr>
            <p:cNvSpPr/>
            <p:nvPr/>
          </p:nvSpPr>
          <p:spPr>
            <a:xfrm>
              <a:off x="5068968" y="1163597"/>
              <a:ext cx="3796641" cy="840354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r>
                <a:rPr lang="ru-RU" sz="1400" dirty="0"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Внедрение базовых электронных сервисов</a:t>
              </a:r>
              <a:endPara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FE7A602-4DB9-D5DB-49C7-B0315482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B3CCF734-4821-2D80-63AA-AD198B0E52DE}"/>
              </a:ext>
            </a:extLst>
          </p:cNvPr>
          <p:cNvGrpSpPr/>
          <p:nvPr/>
        </p:nvGrpSpPr>
        <p:grpSpPr>
          <a:xfrm>
            <a:off x="278391" y="2019006"/>
            <a:ext cx="8587218" cy="888661"/>
            <a:chOff x="278391" y="1144257"/>
            <a:chExt cx="8587218" cy="888661"/>
          </a:xfrm>
        </p:grpSpPr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621CAD12-878F-6D89-2099-687EFE3B46BC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>
              <a:off x="2528855" y="1588587"/>
              <a:ext cx="2540113" cy="1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E8CDEBAD-54DE-69AA-7080-F9CD11D59323}"/>
                </a:ext>
              </a:extLst>
            </p:cNvPr>
            <p:cNvSpPr/>
            <p:nvPr/>
          </p:nvSpPr>
          <p:spPr>
            <a:xfrm>
              <a:off x="3681673" y="1426280"/>
              <a:ext cx="324613" cy="324613"/>
            </a:xfrm>
            <a:prstGeom prst="roundRect">
              <a:avLst>
                <a:gd name="adj" fmla="val 50000"/>
              </a:avLst>
            </a:prstGeom>
            <a:solidFill>
              <a:srgbClr val="062E88"/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defTabSz="342900">
                <a:lnSpc>
                  <a:spcPct val="90000"/>
                </a:lnSpc>
                <a:spcAft>
                  <a:spcPts val="1200"/>
                </a:spcAft>
              </a:pPr>
              <a:r>
                <a:rPr lang="ru-RU" sz="14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4" name="Скругленный прямоугольник 3">
              <a:extLst>
                <a:ext uri="{FF2B5EF4-FFF2-40B4-BE49-F238E27FC236}">
                  <a16:creationId xmlns:a16="http://schemas.microsoft.com/office/drawing/2014/main" id="{AD183BED-BD81-1E6E-6316-766640C3DFAB}"/>
                </a:ext>
              </a:extLst>
            </p:cNvPr>
            <p:cNvSpPr/>
            <p:nvPr/>
          </p:nvSpPr>
          <p:spPr>
            <a:xfrm>
              <a:off x="278391" y="1293842"/>
              <a:ext cx="2250464" cy="589490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БАЗОВЫЙ</a:t>
              </a:r>
            </a:p>
          </p:txBody>
        </p:sp>
        <p:sp>
          <p:nvSpPr>
            <p:cNvPr id="15" name="Скругленный прямоугольник 3">
              <a:extLst>
                <a:ext uri="{FF2B5EF4-FFF2-40B4-BE49-F238E27FC236}">
                  <a16:creationId xmlns:a16="http://schemas.microsoft.com/office/drawing/2014/main" id="{E901850D-FA6E-C278-4713-D0B15275664B}"/>
                </a:ext>
              </a:extLst>
            </p:cNvPr>
            <p:cNvSpPr/>
            <p:nvPr/>
          </p:nvSpPr>
          <p:spPr>
            <a:xfrm>
              <a:off x="5068968" y="1144257"/>
              <a:ext cx="3796641" cy="888661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lnSpc>
                  <a:spcPts val="1875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Системное использование цифровых инструментов в урочной деятельности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24253E47-4DE3-4C54-C4F3-0A911CA9C28F}"/>
              </a:ext>
            </a:extLst>
          </p:cNvPr>
          <p:cNvGrpSpPr/>
          <p:nvPr/>
        </p:nvGrpSpPr>
        <p:grpSpPr>
          <a:xfrm>
            <a:off x="278391" y="3048534"/>
            <a:ext cx="8587218" cy="888661"/>
            <a:chOff x="278391" y="1144257"/>
            <a:chExt cx="8587218" cy="888661"/>
          </a:xfrm>
        </p:grpSpPr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8763EB4A-BE93-9468-C85E-1F758838B5CF}"/>
                </a:ext>
              </a:extLst>
            </p:cNvPr>
            <p:cNvCxnSpPr>
              <a:cxnSpLocks/>
              <a:stCxn id="19" idx="3"/>
              <a:endCxn id="20" idx="1"/>
            </p:cNvCxnSpPr>
            <p:nvPr/>
          </p:nvCxnSpPr>
          <p:spPr>
            <a:xfrm>
              <a:off x="2528855" y="1588587"/>
              <a:ext cx="2540113" cy="1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25D51423-F5CE-254C-FC71-53A974E02F8A}"/>
                </a:ext>
              </a:extLst>
            </p:cNvPr>
            <p:cNvSpPr/>
            <p:nvPr/>
          </p:nvSpPr>
          <p:spPr>
            <a:xfrm>
              <a:off x="3681673" y="1426280"/>
              <a:ext cx="324613" cy="324613"/>
            </a:xfrm>
            <a:prstGeom prst="roundRect">
              <a:avLst>
                <a:gd name="adj" fmla="val 50000"/>
              </a:avLst>
            </a:prstGeom>
            <a:solidFill>
              <a:srgbClr val="062E88"/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defTabSz="342900">
                <a:lnSpc>
                  <a:spcPct val="90000"/>
                </a:lnSpc>
                <a:spcAft>
                  <a:spcPts val="1200"/>
                </a:spcAft>
              </a:pPr>
              <a:r>
                <a:rPr lang="ru-RU" sz="14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9" name="Скругленный прямоугольник 3">
              <a:extLst>
                <a:ext uri="{FF2B5EF4-FFF2-40B4-BE49-F238E27FC236}">
                  <a16:creationId xmlns:a16="http://schemas.microsoft.com/office/drawing/2014/main" id="{10A869E6-4428-5374-7EF0-26FD9379D808}"/>
                </a:ext>
              </a:extLst>
            </p:cNvPr>
            <p:cNvSpPr/>
            <p:nvPr/>
          </p:nvSpPr>
          <p:spPr>
            <a:xfrm>
              <a:off x="278391" y="1293842"/>
              <a:ext cx="2250464" cy="589490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ПРОДВИНУТЫЙ</a:t>
              </a:r>
            </a:p>
          </p:txBody>
        </p:sp>
        <p:sp>
          <p:nvSpPr>
            <p:cNvPr id="20" name="Скругленный прямоугольник 3">
              <a:extLst>
                <a:ext uri="{FF2B5EF4-FFF2-40B4-BE49-F238E27FC236}">
                  <a16:creationId xmlns:a16="http://schemas.microsoft.com/office/drawing/2014/main" id="{B92E140C-AEE6-3179-A764-470556A61FAB}"/>
                </a:ext>
              </a:extLst>
            </p:cNvPr>
            <p:cNvSpPr/>
            <p:nvPr/>
          </p:nvSpPr>
          <p:spPr>
            <a:xfrm>
              <a:off x="5068968" y="1144257"/>
              <a:ext cx="3796641" cy="888661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lnSpc>
                  <a:spcPts val="1875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Управление образовательным процессом на основе данных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B7ECAB5D-7904-9D4F-6C54-6262F7CFC5A0}"/>
              </a:ext>
            </a:extLst>
          </p:cNvPr>
          <p:cNvGrpSpPr/>
          <p:nvPr/>
        </p:nvGrpSpPr>
        <p:grpSpPr>
          <a:xfrm>
            <a:off x="278391" y="4078061"/>
            <a:ext cx="8587218" cy="888661"/>
            <a:chOff x="278391" y="1144257"/>
            <a:chExt cx="8587218" cy="888661"/>
          </a:xfrm>
        </p:grpSpPr>
        <p:cxnSp>
          <p:nvCxnSpPr>
            <p:cNvPr id="22" name="Прямая со стрелкой 21">
              <a:extLst>
                <a:ext uri="{FF2B5EF4-FFF2-40B4-BE49-F238E27FC236}">
                  <a16:creationId xmlns:a16="http://schemas.microsoft.com/office/drawing/2014/main" id="{8C13523F-330B-FB2D-6F5C-D9E074961A4B}"/>
                </a:ext>
              </a:extLst>
            </p:cNvPr>
            <p:cNvCxnSpPr>
              <a:cxnSpLocks/>
              <a:stCxn id="24" idx="3"/>
              <a:endCxn id="25" idx="1"/>
            </p:cNvCxnSpPr>
            <p:nvPr/>
          </p:nvCxnSpPr>
          <p:spPr>
            <a:xfrm>
              <a:off x="2528855" y="1588587"/>
              <a:ext cx="2540113" cy="1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9ABAD60E-E610-4E8E-DC85-C24EC3D62511}"/>
                </a:ext>
              </a:extLst>
            </p:cNvPr>
            <p:cNvSpPr/>
            <p:nvPr/>
          </p:nvSpPr>
          <p:spPr>
            <a:xfrm>
              <a:off x="3681673" y="1426280"/>
              <a:ext cx="324613" cy="324613"/>
            </a:xfrm>
            <a:prstGeom prst="roundRect">
              <a:avLst>
                <a:gd name="adj" fmla="val 50000"/>
              </a:avLst>
            </a:prstGeom>
            <a:solidFill>
              <a:srgbClr val="062E88"/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defTabSz="342900">
                <a:lnSpc>
                  <a:spcPct val="90000"/>
                </a:lnSpc>
                <a:spcAft>
                  <a:spcPts val="1200"/>
                </a:spcAft>
              </a:pPr>
              <a:r>
                <a:rPr lang="ru-RU" sz="14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Скругленный прямоугольник 3">
              <a:extLst>
                <a:ext uri="{FF2B5EF4-FFF2-40B4-BE49-F238E27FC236}">
                  <a16:creationId xmlns:a16="http://schemas.microsoft.com/office/drawing/2014/main" id="{08897D92-4278-4629-6636-897EFE8FCA40}"/>
                </a:ext>
              </a:extLst>
            </p:cNvPr>
            <p:cNvSpPr/>
            <p:nvPr/>
          </p:nvSpPr>
          <p:spPr>
            <a:xfrm>
              <a:off x="278391" y="1293842"/>
              <a:ext cx="2250464" cy="589490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ОПТИМАЛЬНЫЙ</a:t>
              </a:r>
            </a:p>
          </p:txBody>
        </p:sp>
        <p:sp>
          <p:nvSpPr>
            <p:cNvPr id="25" name="Скругленный прямоугольник 3">
              <a:extLst>
                <a:ext uri="{FF2B5EF4-FFF2-40B4-BE49-F238E27FC236}">
                  <a16:creationId xmlns:a16="http://schemas.microsoft.com/office/drawing/2014/main" id="{D21ED070-7C42-9090-3C4E-DE6B1230AAC2}"/>
                </a:ext>
              </a:extLst>
            </p:cNvPr>
            <p:cNvSpPr/>
            <p:nvPr/>
          </p:nvSpPr>
          <p:spPr>
            <a:xfrm>
              <a:off x="5068968" y="1144257"/>
              <a:ext cx="3796641" cy="888661"/>
            </a:xfrm>
            <a:prstGeom prst="roundRect">
              <a:avLst>
                <a:gd name="adj" fmla="val 24325"/>
              </a:avLst>
            </a:prstGeom>
            <a:solidFill>
              <a:srgbClr val="E7ECFC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44000" tIns="144000" rIns="144000" bIns="144000" anchor="ctr">
              <a:spAutoFit/>
            </a:bodyPr>
            <a:lstStyle/>
            <a:p>
              <a:pPr>
                <a:lnSpc>
                  <a:spcPts val="1875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Segoe UI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Персонализация обучения, использование ИИ-ассистентов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2C12620-AF0D-4619-9BF6-1FF873B9A198}"/>
              </a:ext>
            </a:extLst>
          </p:cNvPr>
          <p:cNvSpPr txBox="1"/>
          <p:nvPr/>
        </p:nvSpPr>
        <p:spPr>
          <a:xfrm>
            <a:off x="1193800" y="689555"/>
            <a:ext cx="6756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Для самодиагностики школы (модель «Цифровой зрелости»):</a:t>
            </a:r>
            <a:r>
              <a:rPr lang="ru-RU" sz="16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913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6D5BA9CD-21E5-7749-A33A-85143E5594A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051" y="1182"/>
          <a:ext cx="812" cy="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6D5BA9CD-21E5-7749-A33A-85143E5594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1" y="1182"/>
                        <a:ext cx="812" cy="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719694B-2600-4D78-8BDA-2D71C31A8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44831"/>
            <a:ext cx="7886700" cy="338554"/>
          </a:xfrm>
        </p:spPr>
        <p:txBody>
          <a:bodyPr/>
          <a:lstStyle/>
          <a:p>
            <a:r>
              <a:rPr lang="ru-RU" sz="2000" dirty="0"/>
              <a:t>Нормативно-правовое поле: что обязан знать руководитель</a:t>
            </a:r>
          </a:p>
        </p:txBody>
      </p:sp>
      <p:graphicFrame>
        <p:nvGraphicFramePr>
          <p:cNvPr id="4" name="Таблица 6">
            <a:extLst>
              <a:ext uri="{FF2B5EF4-FFF2-40B4-BE49-F238E27FC236}">
                <a16:creationId xmlns:a16="http://schemas.microsoft.com/office/drawing/2014/main" id="{06A42B4F-A330-2F4C-8CB8-C9F101F8D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469035"/>
              </p:ext>
            </p:extLst>
          </p:nvPr>
        </p:nvGraphicFramePr>
        <p:xfrm>
          <a:off x="278391" y="745470"/>
          <a:ext cx="8587218" cy="3512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285">
                  <a:extLst>
                    <a:ext uri="{9D8B030D-6E8A-4147-A177-3AD203B41FA5}">
                      <a16:colId xmlns:a16="http://schemas.microsoft.com/office/drawing/2014/main" val="436062947"/>
                    </a:ext>
                  </a:extLst>
                </a:gridCol>
                <a:gridCol w="1891269">
                  <a:extLst>
                    <a:ext uri="{9D8B030D-6E8A-4147-A177-3AD203B41FA5}">
                      <a16:colId xmlns:a16="http://schemas.microsoft.com/office/drawing/2014/main" val="3112023146"/>
                    </a:ext>
                  </a:extLst>
                </a:gridCol>
                <a:gridCol w="6295664">
                  <a:extLst>
                    <a:ext uri="{9D8B030D-6E8A-4147-A177-3AD203B41FA5}">
                      <a16:colId xmlns:a16="http://schemas.microsoft.com/office/drawing/2014/main" val="21444123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400" b="1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2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Нормативный акт</a:t>
                      </a:r>
                      <a:endParaRPr lang="en-US" sz="1200" b="1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2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Ключевые требования для школы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2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4018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№ 1241 (ред. 2026)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Обязательное использование ФГИС «Моя школа»: электронный журнал/дневник, библиотека контента, коммуникационные сервисы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750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Приказы </a:t>
                      </a:r>
                      <a:r>
                        <a:rPr lang="ru-RU" sz="12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Минпросвещения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23.07.2025 № 551</a:t>
                      </a: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«Об утверждении федерального перечня электронных образовательных ресурсов, допущенных к использованию…»</a:t>
                      </a:r>
                      <a:b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от 04.06.2026 № 07-8526</a:t>
                      </a: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— методические рекомендации по регулированию использования цифровых технологий несовершеннолетними в зависимости от возраста (важно для соблюдения безопасного применения контента)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112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Нацпроект «Экономика данных»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Внедрение модулей по ИИ и работе с данными в образовательные программы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288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152-ФЗ «О персональных данных»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6800" marB="4680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Обработка данных участников образовательных отношений строго в соответствии с утвержденными перечнями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3175" cap="flat" cmpd="sng" algn="ctr">
                      <a:solidFill>
                        <a:srgbClr val="9098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000910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717BB2-B2AE-4D84-ACC0-20490148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C41BB-8FE0-47D2-8E1D-6459C171541C}"/>
              </a:ext>
            </a:extLst>
          </p:cNvPr>
          <p:cNvSpPr txBox="1"/>
          <p:nvPr/>
        </p:nvSpPr>
        <p:spPr>
          <a:xfrm>
            <a:off x="181676" y="4498587"/>
            <a:ext cx="873131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dk1"/>
                </a:solidFill>
              </a:rPr>
              <a:t>Важная деталь: с 2022 года школы обязаны реализовывать основные образовательные программы с применением только государственных информационных систем (п. «а» ч. 4 ст. 1 закона № 472-ФЗ от 30.12.2021). То есть использовать сторонние коммерческие платформы по умолчанию нельзя</a:t>
            </a:r>
          </a:p>
        </p:txBody>
      </p:sp>
    </p:spTree>
    <p:extLst>
      <p:ext uri="{BB962C8B-B14F-4D97-AF65-F5344CB8AC3E}">
        <p14:creationId xmlns:p14="http://schemas.microsoft.com/office/powerpoint/2010/main" val="310982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Главная — Родитель 1" descr="preencoded.png">
            <a:extLst>
              <a:ext uri="{FF2B5EF4-FFF2-40B4-BE49-F238E27FC236}">
                <a16:creationId xmlns:a16="http://schemas.microsoft.com/office/drawing/2014/main" id="{91E4B484-0B9D-4E68-9192-659B70A295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39"/>
          <a:stretch/>
        </p:blipFill>
        <p:spPr>
          <a:xfrm>
            <a:off x="-38033" y="923784"/>
            <a:ext cx="4215342" cy="3946481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7120661" y="219456"/>
            <a:ext cx="16459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088" b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88" dirty="0"/>
          </a:p>
        </p:txBody>
      </p:sp>
      <p:sp>
        <p:nvSpPr>
          <p:cNvPr id="4" name="Text 2"/>
          <p:cNvSpPr/>
          <p:nvPr/>
        </p:nvSpPr>
        <p:spPr>
          <a:xfrm>
            <a:off x="377419" y="215242"/>
            <a:ext cx="8389391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ФГИС «Моя школа» </a:t>
            </a: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-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основные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цифровые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с</a:t>
            </a:r>
            <a:r>
              <a:rPr lang="ru-RU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ервисы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273838" y="1328147"/>
            <a:ext cx="2811780" cy="2811780"/>
          </a:xfrm>
          <a:prstGeom prst="ellipse">
            <a:avLst/>
          </a:prstGeom>
          <a:ln w="15875">
            <a:solidFill>
              <a:srgbClr val="CFE3CC"/>
            </a:solidFill>
            <a:prstDash val="sysDot"/>
          </a:ln>
        </p:spPr>
      </p:sp>
      <p:sp>
        <p:nvSpPr>
          <p:cNvPr id="6" name="Shape 4"/>
          <p:cNvSpPr/>
          <p:nvPr/>
        </p:nvSpPr>
        <p:spPr>
          <a:xfrm>
            <a:off x="5980212" y="2034521"/>
            <a:ext cx="1399032" cy="1399032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  <a:ln w="38100">
            <a:solidFill>
              <a:srgbClr val="FFFFFF"/>
            </a:solidFill>
            <a:prstDash val="solid"/>
          </a:ln>
          <a:effectLst>
            <a:outerShdw blurRad="152400" dist="38100" dir="5400000" algn="bl" rotWithShape="0">
              <a:srgbClr val="1C7A15">
                <a:alpha val="3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80212" y="2034521"/>
            <a:ext cx="1399032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41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ФГИС</a:t>
            </a:r>
            <a:endParaRPr lang="en-US" sz="1410" dirty="0"/>
          </a:p>
          <a:p>
            <a:pPr algn="ctr">
              <a:lnSpc>
                <a:spcPct val="105000"/>
              </a:lnSpc>
            </a:pPr>
            <a:r>
              <a:rPr lang="en-US" sz="141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«Моя школа»</a:t>
            </a:r>
            <a:endParaRPr lang="en-US" sz="1410" dirty="0"/>
          </a:p>
        </p:txBody>
      </p:sp>
      <p:sp>
        <p:nvSpPr>
          <p:cNvPr id="8" name="Shape 6"/>
          <p:cNvSpPr/>
          <p:nvPr/>
        </p:nvSpPr>
        <p:spPr>
          <a:xfrm>
            <a:off x="6679728" y="1328147"/>
            <a:ext cx="6858" cy="706374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645438" y="1293857"/>
            <a:ext cx="68580" cy="68580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10" name="Shape 8"/>
          <p:cNvSpPr/>
          <p:nvPr/>
        </p:nvSpPr>
        <p:spPr>
          <a:xfrm>
            <a:off x="6147098" y="1076367"/>
            <a:ext cx="1138428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110514" y="1081259"/>
            <a:ext cx="11384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Госуслуги</a:t>
            </a:r>
            <a:r>
              <a:rPr lang="ru-RU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Моя школа</a:t>
            </a:r>
            <a:endParaRPr lang="en-US" sz="1088" dirty="0"/>
          </a:p>
        </p:txBody>
      </p:sp>
      <p:sp>
        <p:nvSpPr>
          <p:cNvPr id="12" name="Shape 10"/>
          <p:cNvSpPr/>
          <p:nvPr/>
        </p:nvSpPr>
        <p:spPr>
          <a:xfrm>
            <a:off x="5462191" y="2031092"/>
            <a:ext cx="611738" cy="353187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27901" y="1996802"/>
            <a:ext cx="68580" cy="68580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14" name="Shape 12"/>
          <p:cNvSpPr/>
          <p:nvPr/>
        </p:nvSpPr>
        <p:spPr>
          <a:xfrm>
            <a:off x="4892977" y="1784204"/>
            <a:ext cx="1138428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92977" y="1784204"/>
            <a:ext cx="11384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УБ ЦОК</a:t>
            </a:r>
            <a:endParaRPr lang="en-US" sz="1088" dirty="0"/>
          </a:p>
        </p:txBody>
      </p:sp>
      <p:sp>
        <p:nvSpPr>
          <p:cNvPr id="16" name="Shape 14"/>
          <p:cNvSpPr/>
          <p:nvPr/>
        </p:nvSpPr>
        <p:spPr>
          <a:xfrm flipV="1">
            <a:off x="5462191" y="3083795"/>
            <a:ext cx="611738" cy="353187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27901" y="3402692"/>
            <a:ext cx="68580" cy="68580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18" name="Shape 16"/>
          <p:cNvSpPr/>
          <p:nvPr/>
        </p:nvSpPr>
        <p:spPr>
          <a:xfrm>
            <a:off x="4892977" y="3190094"/>
            <a:ext cx="1138428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  <p:txBody>
          <a:bodyPr/>
          <a:lstStyle/>
          <a:p>
            <a:r>
              <a:rPr lang="ru-RU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ЦОС. ЦП</a:t>
            </a:r>
          </a:p>
        </p:txBody>
      </p:sp>
      <p:sp>
        <p:nvSpPr>
          <p:cNvPr id="19" name="Text 17"/>
          <p:cNvSpPr/>
          <p:nvPr/>
        </p:nvSpPr>
        <p:spPr>
          <a:xfrm>
            <a:off x="4892977" y="3190094"/>
            <a:ext cx="11384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088" dirty="0"/>
          </a:p>
        </p:txBody>
      </p:sp>
      <p:sp>
        <p:nvSpPr>
          <p:cNvPr id="20" name="Shape 18"/>
          <p:cNvSpPr/>
          <p:nvPr/>
        </p:nvSpPr>
        <p:spPr>
          <a:xfrm flipV="1">
            <a:off x="6679728" y="3433553"/>
            <a:ext cx="0" cy="706374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645438" y="4105637"/>
            <a:ext cx="68580" cy="68580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22" name="Shape 20"/>
          <p:cNvSpPr/>
          <p:nvPr/>
        </p:nvSpPr>
        <p:spPr>
          <a:xfrm>
            <a:off x="6110514" y="3893039"/>
            <a:ext cx="1138428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110514" y="3893039"/>
            <a:ext cx="11384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Цифровые</a:t>
            </a:r>
            <a:endParaRPr lang="en-US" sz="1088" dirty="0"/>
          </a:p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помощники</a:t>
            </a:r>
            <a:endParaRPr lang="en-US" sz="1088" dirty="0"/>
          </a:p>
        </p:txBody>
      </p:sp>
      <p:sp>
        <p:nvSpPr>
          <p:cNvPr id="24" name="Shape 22"/>
          <p:cNvSpPr/>
          <p:nvPr/>
        </p:nvSpPr>
        <p:spPr>
          <a:xfrm>
            <a:off x="7285526" y="3083795"/>
            <a:ext cx="611738" cy="353187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862974" y="3402692"/>
            <a:ext cx="68580" cy="68580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26" name="Shape 24"/>
          <p:cNvSpPr/>
          <p:nvPr/>
        </p:nvSpPr>
        <p:spPr>
          <a:xfrm>
            <a:off x="7328050" y="3190094"/>
            <a:ext cx="1138428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328050" y="3190094"/>
            <a:ext cx="11384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</a:t>
            </a:r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1088" b="1" dirty="0">
              <a:solidFill>
                <a:srgbClr val="1A1A1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ru-RU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ОО</a:t>
            </a:r>
            <a:endParaRPr lang="en-US" sz="1088" dirty="0"/>
          </a:p>
        </p:txBody>
      </p:sp>
      <p:sp>
        <p:nvSpPr>
          <p:cNvPr id="28" name="Shape 26"/>
          <p:cNvSpPr/>
          <p:nvPr/>
        </p:nvSpPr>
        <p:spPr>
          <a:xfrm flipV="1">
            <a:off x="7285526" y="2031092"/>
            <a:ext cx="611738" cy="353187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862974" y="1996802"/>
            <a:ext cx="68580" cy="68580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30" name="Shape 28"/>
          <p:cNvSpPr/>
          <p:nvPr/>
        </p:nvSpPr>
        <p:spPr>
          <a:xfrm>
            <a:off x="7328050" y="1784204"/>
            <a:ext cx="1138428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7328050" y="1784204"/>
            <a:ext cx="11384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1088" b="1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Сферум</a:t>
            </a:r>
            <a:endParaRPr lang="en-US" sz="1088" dirty="0"/>
          </a:p>
        </p:txBody>
      </p:sp>
      <p:sp>
        <p:nvSpPr>
          <p:cNvPr id="46" name="Text 38">
            <a:extLst>
              <a:ext uri="{FF2B5EF4-FFF2-40B4-BE49-F238E27FC236}">
                <a16:creationId xmlns:a16="http://schemas.microsoft.com/office/drawing/2014/main" id="{68F2D4C5-769D-4AB0-8C8B-71B02814E016}"/>
              </a:ext>
            </a:extLst>
          </p:cNvPr>
          <p:cNvSpPr/>
          <p:nvPr/>
        </p:nvSpPr>
        <p:spPr>
          <a:xfrm>
            <a:off x="496891" y="3927329"/>
            <a:ext cx="26746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16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не один сайт, а единая федеральная цифровая среда для всех участников образовательного процесса.</a:t>
            </a:r>
            <a:endParaRPr lang="en-US" sz="1163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546545-E6D2-4EFE-9490-AC702A6941DF}"/>
              </a:ext>
            </a:extLst>
          </p:cNvPr>
          <p:cNvSpPr txBox="1"/>
          <p:nvPr/>
        </p:nvSpPr>
        <p:spPr>
          <a:xfrm>
            <a:off x="4813762" y="4518782"/>
            <a:ext cx="3800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</a:t>
            </a:r>
            <a:r>
              <a:rPr lang="en-US" sz="1600" dirty="0" err="1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остановление</a:t>
            </a:r>
            <a:r>
              <a:rPr lang="en-US" sz="16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Правительства</a:t>
            </a:r>
            <a:r>
              <a:rPr lang="en-US" sz="16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РФ </a:t>
            </a:r>
            <a:endParaRPr lang="ru-RU" sz="1600" dirty="0">
              <a:solidFill>
                <a:srgbClr val="6B829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sz="16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 1241</a:t>
            </a:r>
            <a:r>
              <a:rPr lang="ru-RU" sz="16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</a:t>
            </a:r>
            <a:r>
              <a:rPr lang="en-US" sz="14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13.07.2022 </a:t>
            </a:r>
            <a:endParaRPr lang="ru-RU" dirty="0"/>
          </a:p>
        </p:txBody>
      </p:sp>
      <p:sp>
        <p:nvSpPr>
          <p:cNvPr id="49" name="Shape 10">
            <a:extLst>
              <a:ext uri="{FF2B5EF4-FFF2-40B4-BE49-F238E27FC236}">
                <a16:creationId xmlns:a16="http://schemas.microsoft.com/office/drawing/2014/main" id="{B26F3065-281B-45E0-8DEC-12B70605255B}"/>
              </a:ext>
            </a:extLst>
          </p:cNvPr>
          <p:cNvSpPr/>
          <p:nvPr/>
        </p:nvSpPr>
        <p:spPr>
          <a:xfrm>
            <a:off x="5199306" y="2689753"/>
            <a:ext cx="780906" cy="47714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50" name="Shape 12">
            <a:extLst>
              <a:ext uri="{FF2B5EF4-FFF2-40B4-BE49-F238E27FC236}">
                <a16:creationId xmlns:a16="http://schemas.microsoft.com/office/drawing/2014/main" id="{E4876906-2CBC-4381-9A44-5EFE77A25FA3}"/>
              </a:ext>
            </a:extLst>
          </p:cNvPr>
          <p:cNvSpPr/>
          <p:nvPr/>
        </p:nvSpPr>
        <p:spPr>
          <a:xfrm>
            <a:off x="3957535" y="2447399"/>
            <a:ext cx="1780811" cy="557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  <p:txBody>
          <a:bodyPr/>
          <a:lstStyle/>
          <a:p>
            <a:r>
              <a:rPr lang="ru-RU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Цифровое портфолио обучающегося</a:t>
            </a:r>
          </a:p>
        </p:txBody>
      </p:sp>
      <p:sp>
        <p:nvSpPr>
          <p:cNvPr id="51" name="Shape 26">
            <a:extLst>
              <a:ext uri="{FF2B5EF4-FFF2-40B4-BE49-F238E27FC236}">
                <a16:creationId xmlns:a16="http://schemas.microsoft.com/office/drawing/2014/main" id="{DA17EB67-6789-4A17-A07B-FCE06AA7D6AF}"/>
              </a:ext>
            </a:extLst>
          </p:cNvPr>
          <p:cNvSpPr/>
          <p:nvPr/>
        </p:nvSpPr>
        <p:spPr>
          <a:xfrm flipV="1">
            <a:off x="7379244" y="2670794"/>
            <a:ext cx="712944" cy="18959"/>
          </a:xfrm>
          <a:prstGeom prst="line">
            <a:avLst/>
          </a:prstGeom>
          <a:noFill/>
          <a:ln w="19050">
            <a:solidFill>
              <a:srgbClr val="BFDABB"/>
            </a:solidFill>
            <a:prstDash val="solid"/>
          </a:ln>
        </p:spPr>
      </p:sp>
      <p:sp>
        <p:nvSpPr>
          <p:cNvPr id="52" name="Shape 28">
            <a:extLst>
              <a:ext uri="{FF2B5EF4-FFF2-40B4-BE49-F238E27FC236}">
                <a16:creationId xmlns:a16="http://schemas.microsoft.com/office/drawing/2014/main" id="{58146A47-024F-4F14-8BEC-C259E025FABC}"/>
              </a:ext>
            </a:extLst>
          </p:cNvPr>
          <p:cNvSpPr/>
          <p:nvPr/>
        </p:nvSpPr>
        <p:spPr>
          <a:xfrm>
            <a:off x="7581644" y="2423907"/>
            <a:ext cx="1562356" cy="4937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  <a:effectLst>
            <a:outerShdw blurRad="76200" dist="25400" dir="5400000" algn="bl" rotWithShape="0">
              <a:srgbClr val="9AAAB8">
                <a:alpha val="15000"/>
              </a:srgbClr>
            </a:outerShdw>
          </a:effectLst>
        </p:spPr>
        <p:txBody>
          <a:bodyPr/>
          <a:lstStyle/>
          <a:p>
            <a:r>
              <a:rPr lang="ru-RU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Цифровое портфолио учителя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25196" y="198883"/>
            <a:ext cx="8389391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Цифровая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среда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работает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,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когда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становится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частью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школьной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практики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77190" y="1371600"/>
            <a:ext cx="1110996" cy="6858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7190" y="1371600"/>
            <a:ext cx="11109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1298" dirty="0"/>
          </a:p>
        </p:txBody>
      </p:sp>
      <p:sp>
        <p:nvSpPr>
          <p:cNvPr id="7" name="Shape 5"/>
          <p:cNvSpPr/>
          <p:nvPr/>
        </p:nvSpPr>
        <p:spPr>
          <a:xfrm>
            <a:off x="1557122" y="1632204"/>
            <a:ext cx="206810" cy="164592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8" name="Shape 6"/>
          <p:cNvSpPr/>
          <p:nvPr/>
        </p:nvSpPr>
        <p:spPr>
          <a:xfrm>
            <a:off x="1832869" y="1371600"/>
            <a:ext cx="1110996" cy="6858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32869" y="1371600"/>
            <a:ext cx="11109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</a:t>
            </a:r>
            <a:endParaRPr lang="en-US" sz="1298" dirty="0"/>
          </a:p>
        </p:txBody>
      </p:sp>
      <p:sp>
        <p:nvSpPr>
          <p:cNvPr id="10" name="Shape 8"/>
          <p:cNvSpPr/>
          <p:nvPr/>
        </p:nvSpPr>
        <p:spPr>
          <a:xfrm>
            <a:off x="3012802" y="1632204"/>
            <a:ext cx="206810" cy="164592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11" name="Shape 9"/>
          <p:cNvSpPr/>
          <p:nvPr/>
        </p:nvSpPr>
        <p:spPr>
          <a:xfrm>
            <a:off x="3288548" y="1371600"/>
            <a:ext cx="1110996" cy="6858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88548" y="1371600"/>
            <a:ext cx="11109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</a:t>
            </a:r>
            <a:endParaRPr lang="en-US" sz="1298" dirty="0"/>
          </a:p>
        </p:txBody>
      </p:sp>
      <p:sp>
        <p:nvSpPr>
          <p:cNvPr id="13" name="Shape 11"/>
          <p:cNvSpPr/>
          <p:nvPr/>
        </p:nvSpPr>
        <p:spPr>
          <a:xfrm>
            <a:off x="4468480" y="1632204"/>
            <a:ext cx="206810" cy="164592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14" name="Shape 12"/>
          <p:cNvSpPr/>
          <p:nvPr/>
        </p:nvSpPr>
        <p:spPr>
          <a:xfrm>
            <a:off x="4744227" y="1371600"/>
            <a:ext cx="1110996" cy="6858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4227" y="1371600"/>
            <a:ext cx="11109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Контент</a:t>
            </a:r>
            <a:endParaRPr lang="en-US" sz="1298" dirty="0"/>
          </a:p>
        </p:txBody>
      </p:sp>
      <p:sp>
        <p:nvSpPr>
          <p:cNvPr id="16" name="Shape 14"/>
          <p:cNvSpPr/>
          <p:nvPr/>
        </p:nvSpPr>
        <p:spPr>
          <a:xfrm>
            <a:off x="5924160" y="1632204"/>
            <a:ext cx="206810" cy="164592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17" name="Shape 15"/>
          <p:cNvSpPr/>
          <p:nvPr/>
        </p:nvSpPr>
        <p:spPr>
          <a:xfrm>
            <a:off x="6199907" y="1371600"/>
            <a:ext cx="1110996" cy="6858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E1E7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99907" y="1371600"/>
            <a:ext cx="11109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Ученик</a:t>
            </a:r>
            <a:endParaRPr lang="en-US" sz="1298" dirty="0"/>
          </a:p>
        </p:txBody>
      </p:sp>
      <p:sp>
        <p:nvSpPr>
          <p:cNvPr id="19" name="Shape 17"/>
          <p:cNvSpPr/>
          <p:nvPr/>
        </p:nvSpPr>
        <p:spPr>
          <a:xfrm>
            <a:off x="7379839" y="1632204"/>
            <a:ext cx="206810" cy="164592"/>
          </a:xfrm>
          <a:prstGeom prst="chevron">
            <a:avLst/>
          </a:prstGeom>
          <a:solidFill>
            <a:srgbClr val="C3CCD4"/>
          </a:solidFill>
          <a:ln/>
        </p:spPr>
      </p:sp>
      <p:sp>
        <p:nvSpPr>
          <p:cNvPr id="20" name="Shape 18"/>
          <p:cNvSpPr/>
          <p:nvPr/>
        </p:nvSpPr>
        <p:spPr>
          <a:xfrm>
            <a:off x="7655585" y="1371600"/>
            <a:ext cx="1110996" cy="685800"/>
          </a:xfrm>
          <a:prstGeom prst="roundRect">
            <a:avLst>
              <a:gd name="adj" fmla="val 10000"/>
            </a:avLst>
          </a:prstGeom>
          <a:solidFill>
            <a:schemeClr val="tx2">
              <a:lumMod val="75000"/>
            </a:schemeClr>
          </a:solidFill>
          <a:ln w="15875">
            <a:solidFill>
              <a:srgbClr val="2DBA1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55585" y="1371600"/>
            <a:ext cx="11109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9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1298" dirty="0"/>
          </a:p>
        </p:txBody>
      </p:sp>
      <p:sp>
        <p:nvSpPr>
          <p:cNvPr id="22" name="Shape 20"/>
          <p:cNvSpPr/>
          <p:nvPr/>
        </p:nvSpPr>
        <p:spPr>
          <a:xfrm>
            <a:off x="377190" y="2434590"/>
            <a:ext cx="425196" cy="425196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23" name="Text 21"/>
          <p:cNvSpPr/>
          <p:nvPr/>
        </p:nvSpPr>
        <p:spPr>
          <a:xfrm>
            <a:off x="377190" y="2427732"/>
            <a:ext cx="425196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9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95" dirty="0"/>
          </a:p>
        </p:txBody>
      </p:sp>
      <p:sp>
        <p:nvSpPr>
          <p:cNvPr id="24" name="Text 22"/>
          <p:cNvSpPr/>
          <p:nvPr/>
        </p:nvSpPr>
        <p:spPr>
          <a:xfrm>
            <a:off x="939546" y="2393442"/>
            <a:ext cx="195978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2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Директор</a:t>
            </a:r>
            <a:endParaRPr lang="en-US" sz="1523" dirty="0"/>
          </a:p>
        </p:txBody>
      </p:sp>
      <p:sp>
        <p:nvSpPr>
          <p:cNvPr id="25" name="Shape 23"/>
          <p:cNvSpPr/>
          <p:nvPr/>
        </p:nvSpPr>
        <p:spPr>
          <a:xfrm>
            <a:off x="377190" y="3024378"/>
            <a:ext cx="2522144" cy="0"/>
          </a:xfrm>
          <a:prstGeom prst="line">
            <a:avLst/>
          </a:prstGeom>
          <a:noFill/>
          <a:ln w="12700">
            <a:solidFill>
              <a:srgbClr val="E1E7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77190" y="3120390"/>
            <a:ext cx="252214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12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создаёт условия доступа и качество данных школы.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310814" y="2434590"/>
            <a:ext cx="425196" cy="425196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28" name="Text 26"/>
          <p:cNvSpPr/>
          <p:nvPr/>
        </p:nvSpPr>
        <p:spPr>
          <a:xfrm>
            <a:off x="3310814" y="2427732"/>
            <a:ext cx="425196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9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95" dirty="0"/>
          </a:p>
        </p:txBody>
      </p:sp>
      <p:sp>
        <p:nvSpPr>
          <p:cNvPr id="29" name="Text 27"/>
          <p:cNvSpPr/>
          <p:nvPr/>
        </p:nvSpPr>
        <p:spPr>
          <a:xfrm>
            <a:off x="3873169" y="2393442"/>
            <a:ext cx="195978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2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</a:t>
            </a:r>
            <a:endParaRPr lang="en-US" sz="1523" dirty="0"/>
          </a:p>
        </p:txBody>
      </p:sp>
      <p:sp>
        <p:nvSpPr>
          <p:cNvPr id="30" name="Shape 28"/>
          <p:cNvSpPr/>
          <p:nvPr/>
        </p:nvSpPr>
        <p:spPr>
          <a:xfrm>
            <a:off x="3310813" y="3024378"/>
            <a:ext cx="2522144" cy="0"/>
          </a:xfrm>
          <a:prstGeom prst="line">
            <a:avLst/>
          </a:prstGeom>
          <a:noFill/>
          <a:ln w="12700">
            <a:solidFill>
              <a:srgbClr val="E1E7E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10813" y="3120390"/>
            <a:ext cx="252214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12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использует сервисы для урока, назначения и анализа результатов.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244438" y="2434590"/>
            <a:ext cx="425196" cy="425196"/>
          </a:xfrm>
          <a:prstGeom prst="ellipse">
            <a:avLst/>
          </a:prstGeom>
          <a:solidFill>
            <a:srgbClr val="2DBA19"/>
          </a:solidFill>
          <a:ln/>
        </p:spPr>
      </p:sp>
      <p:sp>
        <p:nvSpPr>
          <p:cNvPr id="33" name="Text 31"/>
          <p:cNvSpPr/>
          <p:nvPr/>
        </p:nvSpPr>
        <p:spPr>
          <a:xfrm>
            <a:off x="6244438" y="2427732"/>
            <a:ext cx="425196" cy="425196"/>
          </a:xfrm>
          <a:prstGeom prst="rect">
            <a:avLst/>
          </a:prstGeom>
          <a:solidFill>
            <a:schemeClr val="tx2">
              <a:lumMod val="75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9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95" dirty="0"/>
          </a:p>
        </p:txBody>
      </p:sp>
      <p:sp>
        <p:nvSpPr>
          <p:cNvPr id="34" name="Text 32"/>
          <p:cNvSpPr/>
          <p:nvPr/>
        </p:nvSpPr>
        <p:spPr>
          <a:xfrm>
            <a:off x="6806794" y="2393442"/>
            <a:ext cx="195978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2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Ученик</a:t>
            </a:r>
            <a:endParaRPr lang="en-US" sz="1523" dirty="0"/>
          </a:p>
        </p:txBody>
      </p:sp>
      <p:sp>
        <p:nvSpPr>
          <p:cNvPr id="35" name="Shape 33"/>
          <p:cNvSpPr/>
          <p:nvPr/>
        </p:nvSpPr>
        <p:spPr>
          <a:xfrm>
            <a:off x="6244438" y="3024378"/>
            <a:ext cx="2522144" cy="0"/>
          </a:xfrm>
          <a:prstGeom prst="line">
            <a:avLst/>
          </a:prstGeom>
          <a:noFill/>
          <a:ln w="12700">
            <a:solidFill>
              <a:srgbClr val="E1E7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44438" y="3120390"/>
            <a:ext cx="252214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12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получает единый цифровой маршрут и видимый результат.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377191" y="4011930"/>
            <a:ext cx="8389391" cy="0"/>
          </a:xfrm>
          <a:prstGeom prst="line">
            <a:avLst/>
          </a:prstGeom>
          <a:noFill/>
          <a:ln w="12700">
            <a:solidFill>
              <a:srgbClr val="E1E7E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96647" y="4135374"/>
            <a:ext cx="816993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75" b="1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</a:t>
            </a:r>
            <a:r>
              <a:rPr lang="en-US" sz="1275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показать не набор систем, а сквозной школьный процесс: от данных до педагогического решения.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7190" y="175883"/>
            <a:ext cx="838939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У каждого участника образовательного процесса — свой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цифровой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маршрут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1886" y="1371600"/>
            <a:ext cx="0" cy="3257550"/>
          </a:xfrm>
          <a:prstGeom prst="line">
            <a:avLst/>
          </a:prstGeom>
          <a:noFill/>
          <a:ln w="12700">
            <a:solidFill>
              <a:srgbClr val="E1E7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0061" y="3000375"/>
            <a:ext cx="8183651" cy="0"/>
          </a:xfrm>
          <a:prstGeom prst="line">
            <a:avLst/>
          </a:prstGeom>
          <a:noFill/>
          <a:ln w="12700">
            <a:solidFill>
              <a:srgbClr val="E1E7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997529" y="2375294"/>
            <a:ext cx="1062990" cy="1080135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rgbClr val="FFFFFF"/>
            </a:solidFill>
            <a:prstDash val="solid"/>
          </a:ln>
          <a:effectLst>
            <a:outerShdw blurRad="127000" dist="25400" dir="5400000" algn="bl" rotWithShape="0">
              <a:srgbClr val="1C7A15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083254" y="2480295"/>
            <a:ext cx="89154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1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Единая</a:t>
            </a:r>
            <a:endParaRPr lang="en-US" sz="1125" dirty="0"/>
          </a:p>
          <a:p>
            <a:pPr algn="ctr">
              <a:lnSpc>
                <a:spcPct val="105000"/>
              </a:lnSpc>
            </a:pPr>
            <a:r>
              <a:rPr lang="en-US" sz="11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цифровая</a:t>
            </a:r>
            <a:endParaRPr lang="en-US" sz="1125" dirty="0"/>
          </a:p>
          <a:p>
            <a:pPr algn="ctr">
              <a:lnSpc>
                <a:spcPct val="105000"/>
              </a:lnSpc>
            </a:pPr>
            <a:r>
              <a:rPr lang="en-US" sz="11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среда</a:t>
            </a:r>
            <a:endParaRPr lang="en-US" sz="1125" dirty="0"/>
          </a:p>
        </p:txBody>
      </p:sp>
      <p:sp>
        <p:nvSpPr>
          <p:cNvPr id="9" name="Shape 7"/>
          <p:cNvSpPr/>
          <p:nvPr/>
        </p:nvSpPr>
        <p:spPr>
          <a:xfrm>
            <a:off x="480060" y="1378458"/>
            <a:ext cx="150876" cy="150876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1316736"/>
            <a:ext cx="32414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4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</a:t>
            </a:r>
            <a:endParaRPr lang="en-US" sz="1448" dirty="0"/>
          </a:p>
        </p:txBody>
      </p:sp>
      <p:sp>
        <p:nvSpPr>
          <p:cNvPr id="11" name="Text 9"/>
          <p:cNvSpPr/>
          <p:nvPr/>
        </p:nvSpPr>
        <p:spPr>
          <a:xfrm>
            <a:off x="480060" y="1714500"/>
            <a:ext cx="3474606" cy="325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УБ ЦОК</a:t>
            </a:r>
            <a:r>
              <a:rPr lang="en-US" sz="9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поиск, назначение и использование контента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80060" y="2040255"/>
            <a:ext cx="3474606" cy="325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Цифровой помощник учителя</a:t>
            </a:r>
            <a:r>
              <a:rPr lang="en-US" sz="9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портфолио, аттестация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80060" y="2366010"/>
            <a:ext cx="3474606" cy="325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и аналитика</a:t>
            </a:r>
            <a:r>
              <a:rPr lang="en-US" sz="9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данные для работы с классом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189106" y="1378458"/>
            <a:ext cx="150876" cy="150876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15" name="Text 13"/>
          <p:cNvSpPr/>
          <p:nvPr/>
        </p:nvSpPr>
        <p:spPr>
          <a:xfrm>
            <a:off x="5422278" y="1316736"/>
            <a:ext cx="32414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4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Ученик</a:t>
            </a:r>
            <a:endParaRPr lang="en-US" sz="1448" dirty="0"/>
          </a:p>
        </p:txBody>
      </p:sp>
      <p:sp>
        <p:nvSpPr>
          <p:cNvPr id="16" name="Text 14"/>
          <p:cNvSpPr/>
          <p:nvPr/>
        </p:nvSpPr>
        <p:spPr>
          <a:xfrm>
            <a:off x="5189106" y="1714500"/>
            <a:ext cx="3474606" cy="488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01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Каталог гос. контента</a:t>
            </a:r>
            <a:r>
              <a:rPr lang="en-US" sz="101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материалы по предмету и классу</a:t>
            </a:r>
            <a:endParaRPr lang="en-US" sz="1013" dirty="0"/>
          </a:p>
        </p:txBody>
      </p:sp>
      <p:sp>
        <p:nvSpPr>
          <p:cNvPr id="17" name="Text 15"/>
          <p:cNvSpPr/>
          <p:nvPr/>
        </p:nvSpPr>
        <p:spPr>
          <a:xfrm>
            <a:off x="5189106" y="2203132"/>
            <a:ext cx="3474606" cy="488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01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Цифровой помощник ученика</a:t>
            </a:r>
            <a:r>
              <a:rPr lang="en-US" sz="101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тренировка, диагностика, пробелы</a:t>
            </a:r>
            <a:endParaRPr lang="en-US" sz="1013" dirty="0"/>
          </a:p>
        </p:txBody>
      </p:sp>
      <p:sp>
        <p:nvSpPr>
          <p:cNvPr id="18" name="Shape 16"/>
          <p:cNvSpPr/>
          <p:nvPr/>
        </p:nvSpPr>
        <p:spPr>
          <a:xfrm>
            <a:off x="555499" y="3261566"/>
            <a:ext cx="150876" cy="150876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19" name="Text 17"/>
          <p:cNvSpPr/>
          <p:nvPr/>
        </p:nvSpPr>
        <p:spPr>
          <a:xfrm>
            <a:off x="788671" y="3199844"/>
            <a:ext cx="32414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4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</a:t>
            </a:r>
            <a:endParaRPr lang="en-US" sz="1448" dirty="0"/>
          </a:p>
        </p:txBody>
      </p:sp>
      <p:sp>
        <p:nvSpPr>
          <p:cNvPr id="20" name="Text 18"/>
          <p:cNvSpPr/>
          <p:nvPr/>
        </p:nvSpPr>
        <p:spPr>
          <a:xfrm>
            <a:off x="555499" y="3597607"/>
            <a:ext cx="3474606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01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«Госуслуги. Моя школа»</a:t>
            </a:r>
            <a:r>
              <a:rPr lang="en-US" sz="101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маршрут взаимодействия семьи со школой</a:t>
            </a:r>
            <a:endParaRPr lang="en-US" sz="1013" dirty="0"/>
          </a:p>
        </p:txBody>
      </p:sp>
      <p:sp>
        <p:nvSpPr>
          <p:cNvPr id="21" name="Text 19"/>
          <p:cNvSpPr/>
          <p:nvPr/>
        </p:nvSpPr>
        <p:spPr>
          <a:xfrm>
            <a:off x="555499" y="3983370"/>
            <a:ext cx="3474606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01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Цифровой помощник родителя</a:t>
            </a:r>
            <a:r>
              <a:rPr lang="en-US" sz="101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интересы и возможности ребёнка</a:t>
            </a:r>
            <a:endParaRPr lang="en-US" sz="1013" dirty="0"/>
          </a:p>
        </p:txBody>
      </p:sp>
      <p:sp>
        <p:nvSpPr>
          <p:cNvPr id="22" name="Shape 20"/>
          <p:cNvSpPr/>
          <p:nvPr/>
        </p:nvSpPr>
        <p:spPr>
          <a:xfrm>
            <a:off x="5189105" y="3296397"/>
            <a:ext cx="150876" cy="150876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23" name="Text 21"/>
          <p:cNvSpPr/>
          <p:nvPr/>
        </p:nvSpPr>
        <p:spPr>
          <a:xfrm>
            <a:off x="5422277" y="3234675"/>
            <a:ext cx="32414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4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Администратор</a:t>
            </a:r>
            <a:endParaRPr lang="en-US" sz="1448" dirty="0"/>
          </a:p>
        </p:txBody>
      </p:sp>
      <p:sp>
        <p:nvSpPr>
          <p:cNvPr id="24" name="Text 22"/>
          <p:cNvSpPr/>
          <p:nvPr/>
        </p:nvSpPr>
        <p:spPr>
          <a:xfrm>
            <a:off x="5189105" y="3632439"/>
            <a:ext cx="3474606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01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Доступы и пользователи</a:t>
            </a:r>
            <a:r>
              <a:rPr lang="en-US" sz="101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права сотрудников, корректность ролей</a:t>
            </a:r>
            <a:endParaRPr lang="en-US" sz="1013" dirty="0"/>
          </a:p>
        </p:txBody>
      </p:sp>
      <p:sp>
        <p:nvSpPr>
          <p:cNvPr id="25" name="Text 23"/>
          <p:cNvSpPr/>
          <p:nvPr/>
        </p:nvSpPr>
        <p:spPr>
          <a:xfrm>
            <a:off x="5189106" y="4010110"/>
            <a:ext cx="3474606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013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Качество данных</a:t>
            </a:r>
            <a:r>
              <a:rPr lang="en-US" sz="1013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контроль данных для сервисов</a:t>
            </a:r>
            <a:endParaRPr lang="en-US" sz="1013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BBCA5-177D-465B-9D24-9A226F59B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1" y="326364"/>
            <a:ext cx="7886700" cy="63402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  <a:ea typeface="+mn-ea"/>
                <a:cs typeface="+mn-cs"/>
              </a:rPr>
              <a:t>Как школа переходит на цифровые рельсы. Региональный статус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D183274-0C9E-41E2-9907-C8BFB34F0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6AB42-D9D1-4C49-861D-D7CBA17F664B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B339350-BA0F-4C64-967E-6C1F15F47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65049"/>
              </p:ext>
            </p:extLst>
          </p:nvPr>
        </p:nvGraphicFramePr>
        <p:xfrm>
          <a:off x="941955" y="1668956"/>
          <a:ext cx="3562667" cy="26713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16947">
                  <a:extLst>
                    <a:ext uri="{9D8B030D-6E8A-4147-A177-3AD203B41FA5}">
                      <a16:colId xmlns:a16="http://schemas.microsoft.com/office/drawing/2014/main" val="2429452888"/>
                    </a:ext>
                  </a:extLst>
                </a:gridCol>
                <a:gridCol w="680498">
                  <a:extLst>
                    <a:ext uri="{9D8B030D-6E8A-4147-A177-3AD203B41FA5}">
                      <a16:colId xmlns:a16="http://schemas.microsoft.com/office/drawing/2014/main" val="776029857"/>
                    </a:ext>
                  </a:extLst>
                </a:gridCol>
                <a:gridCol w="765222">
                  <a:extLst>
                    <a:ext uri="{9D8B030D-6E8A-4147-A177-3AD203B41FA5}">
                      <a16:colId xmlns:a16="http://schemas.microsoft.com/office/drawing/2014/main" val="2667435673"/>
                    </a:ext>
                  </a:extLst>
                </a:gridCol>
              </a:tblGrid>
              <a:tr h="267135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Ульяновская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↓ </a:t>
                      </a: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-5    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DA4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1018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9A1BDB7-1C8D-4C14-8039-F95EFB4170F0}"/>
              </a:ext>
            </a:extLst>
          </p:cNvPr>
          <p:cNvSpPr txBox="1"/>
          <p:nvPr/>
        </p:nvSpPr>
        <p:spPr>
          <a:xfrm>
            <a:off x="489685" y="1072328"/>
            <a:ext cx="6885805" cy="484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Доля ошибок в данных на региональной витрине «Моё образование»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355729F-4DB8-4782-ACCD-1BC779158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208191"/>
              </p:ext>
            </p:extLst>
          </p:nvPr>
        </p:nvGraphicFramePr>
        <p:xfrm>
          <a:off x="941955" y="2571750"/>
          <a:ext cx="3870676" cy="22510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072147">
                  <a:extLst>
                    <a:ext uri="{9D8B030D-6E8A-4147-A177-3AD203B41FA5}">
                      <a16:colId xmlns:a16="http://schemas.microsoft.com/office/drawing/2014/main" val="3535452750"/>
                    </a:ext>
                  </a:extLst>
                </a:gridCol>
                <a:gridCol w="967150">
                  <a:extLst>
                    <a:ext uri="{9D8B030D-6E8A-4147-A177-3AD203B41FA5}">
                      <a16:colId xmlns:a16="http://schemas.microsoft.com/office/drawing/2014/main" val="505975542"/>
                    </a:ext>
                  </a:extLst>
                </a:gridCol>
                <a:gridCol w="831379">
                  <a:extLst>
                    <a:ext uri="{9D8B030D-6E8A-4147-A177-3AD203B41FA5}">
                      <a16:colId xmlns:a16="http://schemas.microsoft.com/office/drawing/2014/main" val="1387771529"/>
                    </a:ext>
                  </a:extLst>
                </a:gridCol>
              </a:tblGrid>
              <a:tr h="19349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Ульяновская область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57 730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41%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28575" cap="flat" cmpd="sng" algn="ctr">
                      <a:solidFill>
                        <a:srgbClr val="2DC3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586323"/>
                  </a:ext>
                </a:extLst>
              </a:tr>
            </a:tbl>
          </a:graphicData>
        </a:graphic>
      </p:graphicFrame>
      <p:sp>
        <p:nvSpPr>
          <p:cNvPr id="8" name="Text 0">
            <a:extLst>
              <a:ext uri="{FF2B5EF4-FFF2-40B4-BE49-F238E27FC236}">
                <a16:creationId xmlns:a16="http://schemas.microsoft.com/office/drawing/2014/main" id="{C9AAC3E3-4080-4B4B-ABB9-BA4CF382C775}"/>
              </a:ext>
            </a:extLst>
          </p:cNvPr>
          <p:cNvSpPr/>
          <p:nvPr/>
        </p:nvSpPr>
        <p:spPr>
          <a:xfrm>
            <a:off x="507615" y="1936091"/>
            <a:ext cx="5616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Охват и установки «Госуслуги. Моя школа»</a:t>
            </a:r>
            <a:endParaRPr lang="en-US" sz="1600" b="1" dirty="0">
              <a:solidFill>
                <a:schemeClr val="tx2">
                  <a:lumMod val="50000"/>
                </a:schemeClr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7EE009A7-95B0-4AFA-B91B-94936D4CB40D}"/>
              </a:ext>
            </a:extLst>
          </p:cNvPr>
          <p:cNvSpPr/>
          <p:nvPr/>
        </p:nvSpPr>
        <p:spPr>
          <a:xfrm>
            <a:off x="489685" y="2989911"/>
            <a:ext cx="6885805" cy="528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Доля использования цифрового образовательного контента</a:t>
            </a:r>
            <a:endParaRPr lang="en-US" sz="1600" b="1" dirty="0">
              <a:solidFill>
                <a:schemeClr val="tx2">
                  <a:lumMod val="50000"/>
                </a:schemeClr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E2FBE833-EAFD-4BFC-9676-090E321660CE}"/>
              </a:ext>
            </a:extLst>
          </p:cNvPr>
          <p:cNvSpPr/>
          <p:nvPr/>
        </p:nvSpPr>
        <p:spPr>
          <a:xfrm>
            <a:off x="507615" y="3842572"/>
            <a:ext cx="453602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Детские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учетные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записи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 ЕСИА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A95226A1-E41E-46DC-9AC0-4E6CE7050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048760"/>
              </p:ext>
            </p:extLst>
          </p:nvPr>
        </p:nvGraphicFramePr>
        <p:xfrm>
          <a:off x="942610" y="4422818"/>
          <a:ext cx="3870021" cy="22510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99578">
                  <a:extLst>
                    <a:ext uri="{9D8B030D-6E8A-4147-A177-3AD203B41FA5}">
                      <a16:colId xmlns:a16="http://schemas.microsoft.com/office/drawing/2014/main" val="1252632444"/>
                    </a:ext>
                  </a:extLst>
                </a:gridCol>
                <a:gridCol w="704417">
                  <a:extLst>
                    <a:ext uri="{9D8B030D-6E8A-4147-A177-3AD203B41FA5}">
                      <a16:colId xmlns:a16="http://schemas.microsoft.com/office/drawing/2014/main" val="1037883665"/>
                    </a:ext>
                  </a:extLst>
                </a:gridCol>
                <a:gridCol w="866026">
                  <a:extLst>
                    <a:ext uri="{9D8B030D-6E8A-4147-A177-3AD203B41FA5}">
                      <a16:colId xmlns:a16="http://schemas.microsoft.com/office/drawing/2014/main" val="3803948271"/>
                    </a:ext>
                  </a:extLst>
                </a:gridCol>
              </a:tblGrid>
              <a:tr h="83873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Ульяновская область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↑ </a:t>
                      </a: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58%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+5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84169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67F627C-B6BB-49B1-BA26-46D1592418F0}"/>
              </a:ext>
            </a:extLst>
          </p:cNvPr>
          <p:cNvSpPr txBox="1"/>
          <p:nvPr/>
        </p:nvSpPr>
        <p:spPr>
          <a:xfrm>
            <a:off x="5009949" y="2207856"/>
            <a:ext cx="2873141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ВАЖНО: с 2026</a:t>
            </a:r>
            <a:r>
              <a:rPr lang="en-US" dirty="0"/>
              <a:t>/</a:t>
            </a:r>
            <a:r>
              <a:rPr lang="ru-RU" dirty="0"/>
              <a:t>2027 </a:t>
            </a:r>
            <a:r>
              <a:rPr lang="ru-RU" dirty="0" err="1"/>
              <a:t>уч.г</a:t>
            </a:r>
            <a:r>
              <a:rPr lang="ru-RU" dirty="0"/>
              <a:t>.: И</a:t>
            </a:r>
            <a:r>
              <a:rPr lang="ru-RU" b="1" dirty="0"/>
              <a:t>СПОЛЬЗОВАНИЕ</a:t>
            </a:r>
            <a:r>
              <a:rPr lang="ru-RU" dirty="0"/>
              <a:t> 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DBE47FAD-60B1-4862-84AC-FB356C5BB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09666"/>
              </p:ext>
            </p:extLst>
          </p:nvPr>
        </p:nvGraphicFramePr>
        <p:xfrm>
          <a:off x="941955" y="3605346"/>
          <a:ext cx="5290404" cy="2174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080297">
                  <a:extLst>
                    <a:ext uri="{9D8B030D-6E8A-4147-A177-3AD203B41FA5}">
                      <a16:colId xmlns:a16="http://schemas.microsoft.com/office/drawing/2014/main" val="2429452888"/>
                    </a:ext>
                  </a:extLst>
                </a:gridCol>
                <a:gridCol w="1823055">
                  <a:extLst>
                    <a:ext uri="{9D8B030D-6E8A-4147-A177-3AD203B41FA5}">
                      <a16:colId xmlns:a16="http://schemas.microsoft.com/office/drawing/2014/main" val="776029857"/>
                    </a:ext>
                  </a:extLst>
                </a:gridCol>
                <a:gridCol w="1387052">
                  <a:extLst>
                    <a:ext uri="{9D8B030D-6E8A-4147-A177-3AD203B41FA5}">
                      <a16:colId xmlns:a16="http://schemas.microsoft.com/office/drawing/2014/main" val="2667435673"/>
                    </a:ext>
                  </a:extLst>
                </a:gridCol>
              </a:tblGrid>
              <a:tr h="156452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Ульяновская область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7214 уник польз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       </a:t>
                      </a:r>
                      <a:r>
                        <a:rPr lang="ru-RU" sz="1600" b="0" kern="1200" dirty="0">
                          <a:solidFill>
                            <a:srgbClr val="FF0000"/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8,4%</a:t>
                      </a:r>
                      <a:r>
                        <a:rPr lang="ru-RU" sz="16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Lato Regular" pitchFamily="34" charset="0"/>
                          <a:ea typeface="Lato Regular" pitchFamily="34" charset="-122"/>
                          <a:cs typeface="Lato Regular" pitchFamily="34" charset="-120"/>
                        </a:rPr>
                        <a:t>    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DA4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10189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9E2AD57-EE00-4E74-B8D5-84B272FE62B6}"/>
              </a:ext>
            </a:extLst>
          </p:cNvPr>
          <p:cNvSpPr txBox="1"/>
          <p:nvPr/>
        </p:nvSpPr>
        <p:spPr>
          <a:xfrm>
            <a:off x="6232359" y="3506658"/>
            <a:ext cx="2873141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ВАЖНО: с 2026</a:t>
            </a:r>
            <a:r>
              <a:rPr lang="en-US" dirty="0"/>
              <a:t>/</a:t>
            </a:r>
            <a:r>
              <a:rPr lang="ru-RU" dirty="0"/>
              <a:t>2027 </a:t>
            </a:r>
            <a:r>
              <a:rPr lang="ru-RU" dirty="0" err="1"/>
              <a:t>уч.г</a:t>
            </a:r>
            <a:r>
              <a:rPr lang="ru-RU" dirty="0"/>
              <a:t>.: </a:t>
            </a:r>
            <a:r>
              <a:rPr lang="ru-RU" b="1" dirty="0"/>
              <a:t>15% с увеличением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548AEE-0F26-4725-95CD-ED060A30682A}"/>
              </a:ext>
            </a:extLst>
          </p:cNvPr>
          <p:cNvSpPr txBox="1"/>
          <p:nvPr/>
        </p:nvSpPr>
        <p:spPr>
          <a:xfrm>
            <a:off x="5200736" y="4383384"/>
            <a:ext cx="2873141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ВАЖНО: с 2026</a:t>
            </a:r>
            <a:r>
              <a:rPr lang="en-US" dirty="0"/>
              <a:t>/</a:t>
            </a:r>
            <a:r>
              <a:rPr lang="ru-RU" dirty="0"/>
              <a:t>2027 </a:t>
            </a:r>
            <a:r>
              <a:rPr lang="ru-RU" dirty="0" err="1"/>
              <a:t>уч.г</a:t>
            </a:r>
            <a:r>
              <a:rPr lang="ru-RU" dirty="0"/>
              <a:t>.: </a:t>
            </a:r>
            <a:r>
              <a:rPr lang="ru-RU" b="1" dirty="0"/>
              <a:t>80%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DE53F5-F664-460D-BA7B-5F50105694B9}"/>
              </a:ext>
            </a:extLst>
          </p:cNvPr>
          <p:cNvSpPr txBox="1"/>
          <p:nvPr/>
        </p:nvSpPr>
        <p:spPr>
          <a:xfrm>
            <a:off x="4938962" y="1718222"/>
            <a:ext cx="2873141" cy="3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ВАЖНО: допустимо </a:t>
            </a:r>
            <a:r>
              <a:rPr lang="ru-RU" b="1" dirty="0"/>
              <a:t>5 %</a:t>
            </a:r>
          </a:p>
        </p:txBody>
      </p:sp>
    </p:spTree>
    <p:extLst>
      <p:ext uri="{BB962C8B-B14F-4D97-AF65-F5344CB8AC3E}">
        <p14:creationId xmlns:p14="http://schemas.microsoft.com/office/powerpoint/2010/main" val="86754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7190" y="257175"/>
            <a:ext cx="8389391" cy="651510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pPr defTabSz="685808">
              <a:lnSpc>
                <a:spcPct val="80000"/>
              </a:lnSpc>
              <a:spcBef>
                <a:spcPct val="0"/>
              </a:spcBef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Доступ к цифровому сервису начинается с корректных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данных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школы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 Bold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77190" y="1337310"/>
            <a:ext cx="4057536" cy="1165860"/>
          </a:xfrm>
          <a:prstGeom prst="roundRect">
            <a:avLst>
              <a:gd name="adj" fmla="val 5882"/>
            </a:avLst>
          </a:prstGeom>
          <a:solidFill>
            <a:schemeClr val="accent1">
              <a:lumMod val="10000"/>
              <a:lumOff val="90000"/>
            </a:schemeClr>
          </a:solidFill>
          <a:ln w="12700">
            <a:solidFill>
              <a:srgbClr val="E7F7E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82930" y="1440180"/>
            <a:ext cx="3646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Работает</a:t>
            </a:r>
            <a:endParaRPr lang="en-US" sz="1373" dirty="0">
              <a:solidFill>
                <a:srgbClr val="0070C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82930" y="1796796"/>
            <a:ext cx="872452" cy="5143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9050">
            <a:solidFill>
              <a:schemeClr val="accent1">
                <a:lumMod val="50000"/>
                <a:lumOff val="50000"/>
              </a:scheme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82930" y="1796796"/>
            <a:ext cx="87245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1088" dirty="0"/>
          </a:p>
        </p:txBody>
      </p:sp>
      <p:sp>
        <p:nvSpPr>
          <p:cNvPr id="9" name="Shape 7"/>
          <p:cNvSpPr/>
          <p:nvPr/>
        </p:nvSpPr>
        <p:spPr>
          <a:xfrm>
            <a:off x="1496530" y="1954530"/>
            <a:ext cx="260604" cy="164592"/>
          </a:xfrm>
          <a:prstGeom prst="chevron">
            <a:avLst/>
          </a:prstGeom>
          <a:solidFill>
            <a:schemeClr val="accent1">
              <a:lumMod val="50000"/>
              <a:lumOff val="50000"/>
            </a:schemeClr>
          </a:solidFill>
          <a:ln/>
        </p:spPr>
      </p:sp>
      <p:sp>
        <p:nvSpPr>
          <p:cNvPr id="10" name="Shape 8"/>
          <p:cNvSpPr/>
          <p:nvPr/>
        </p:nvSpPr>
        <p:spPr>
          <a:xfrm>
            <a:off x="1798282" y="1796796"/>
            <a:ext cx="872452" cy="5143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9050">
            <a:solidFill>
              <a:schemeClr val="accent1">
                <a:lumMod val="50000"/>
                <a:lumOff val="50000"/>
              </a:scheme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98282" y="1796796"/>
            <a:ext cx="87245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Пользователь</a:t>
            </a:r>
            <a:endParaRPr lang="en-US" sz="1088" dirty="0"/>
          </a:p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распознан</a:t>
            </a:r>
            <a:endParaRPr lang="en-US" sz="1088" dirty="0"/>
          </a:p>
        </p:txBody>
      </p:sp>
      <p:sp>
        <p:nvSpPr>
          <p:cNvPr id="12" name="Shape 10"/>
          <p:cNvSpPr/>
          <p:nvPr/>
        </p:nvSpPr>
        <p:spPr>
          <a:xfrm>
            <a:off x="2711882" y="1954530"/>
            <a:ext cx="260604" cy="164592"/>
          </a:xfrm>
          <a:prstGeom prst="chevron">
            <a:avLst/>
          </a:prstGeom>
          <a:solidFill>
            <a:schemeClr val="accent1">
              <a:lumMod val="50000"/>
              <a:lumOff val="50000"/>
            </a:schemeClr>
          </a:solidFill>
          <a:ln>
            <a:solidFill>
              <a:schemeClr val="accent1">
                <a:lumMod val="50000"/>
                <a:lumOff val="50000"/>
              </a:schemeClr>
            </a:solidFill>
          </a:ln>
        </p:spPr>
      </p:sp>
      <p:sp>
        <p:nvSpPr>
          <p:cNvPr id="13" name="Shape 11"/>
          <p:cNvSpPr/>
          <p:nvPr/>
        </p:nvSpPr>
        <p:spPr>
          <a:xfrm>
            <a:off x="3013634" y="1796796"/>
            <a:ext cx="872452" cy="5143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9050">
            <a:solidFill>
              <a:schemeClr val="accent1">
                <a:lumMod val="50000"/>
                <a:lumOff val="50000"/>
              </a:scheme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13634" y="1796796"/>
            <a:ext cx="87245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</a:t>
            </a:r>
            <a:endParaRPr lang="en-US" sz="1088" dirty="0"/>
          </a:p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открыт</a:t>
            </a:r>
            <a:endParaRPr lang="en-US" sz="1088" dirty="0"/>
          </a:p>
        </p:txBody>
      </p:sp>
      <p:sp>
        <p:nvSpPr>
          <p:cNvPr id="15" name="Shape 13"/>
          <p:cNvSpPr/>
          <p:nvPr/>
        </p:nvSpPr>
        <p:spPr>
          <a:xfrm>
            <a:off x="4283850" y="1930527"/>
            <a:ext cx="301752" cy="301752"/>
          </a:xfrm>
          <a:prstGeom prst="ellipse">
            <a:avLst/>
          </a:prstGeom>
          <a:solidFill>
            <a:schemeClr val="accent5">
              <a:lumMod val="75000"/>
            </a:schemeClr>
          </a:solidFill>
          <a:ln/>
        </p:spPr>
      </p:sp>
      <p:sp>
        <p:nvSpPr>
          <p:cNvPr id="16" name="Text 14"/>
          <p:cNvSpPr/>
          <p:nvPr/>
        </p:nvSpPr>
        <p:spPr>
          <a:xfrm>
            <a:off x="4283850" y="1913382"/>
            <a:ext cx="301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7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73" dirty="0"/>
          </a:p>
        </p:txBody>
      </p:sp>
      <p:sp>
        <p:nvSpPr>
          <p:cNvPr id="17" name="Shape 15"/>
          <p:cNvSpPr/>
          <p:nvPr/>
        </p:nvSpPr>
        <p:spPr>
          <a:xfrm>
            <a:off x="4709046" y="1337310"/>
            <a:ext cx="4057536" cy="1165860"/>
          </a:xfrm>
          <a:prstGeom prst="roundRect">
            <a:avLst>
              <a:gd name="adj" fmla="val 5882"/>
            </a:avLst>
          </a:prstGeom>
          <a:solidFill>
            <a:srgbClr val="F5F7F9"/>
          </a:solidFill>
          <a:ln w="12700">
            <a:solidFill>
              <a:srgbClr val="E1E7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14786" y="1440180"/>
            <a:ext cx="3646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работает</a:t>
            </a:r>
            <a:endParaRPr lang="en-US" sz="1373" dirty="0"/>
          </a:p>
        </p:txBody>
      </p:sp>
      <p:sp>
        <p:nvSpPr>
          <p:cNvPr id="19" name="Shape 17"/>
          <p:cNvSpPr/>
          <p:nvPr/>
        </p:nvSpPr>
        <p:spPr>
          <a:xfrm>
            <a:off x="4914786" y="1796796"/>
            <a:ext cx="872452" cy="5143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9050">
            <a:solidFill>
              <a:srgbClr val="6B8299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914786" y="1796796"/>
            <a:ext cx="87245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1088" dirty="0"/>
          </a:p>
        </p:txBody>
      </p:sp>
      <p:sp>
        <p:nvSpPr>
          <p:cNvPr id="21" name="Shape 19"/>
          <p:cNvSpPr/>
          <p:nvPr/>
        </p:nvSpPr>
        <p:spPr>
          <a:xfrm>
            <a:off x="5828386" y="1954530"/>
            <a:ext cx="260604" cy="164592"/>
          </a:xfrm>
          <a:prstGeom prst="chevron">
            <a:avLst/>
          </a:prstGeom>
          <a:solidFill>
            <a:srgbClr val="6B8299"/>
          </a:solidFill>
          <a:ln/>
        </p:spPr>
      </p:sp>
      <p:sp>
        <p:nvSpPr>
          <p:cNvPr id="22" name="Shape 20"/>
          <p:cNvSpPr/>
          <p:nvPr/>
        </p:nvSpPr>
        <p:spPr>
          <a:xfrm>
            <a:off x="6130138" y="1796796"/>
            <a:ext cx="872452" cy="5143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9050">
            <a:solidFill>
              <a:srgbClr val="6B8299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6130138" y="1796796"/>
            <a:ext cx="87245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Пользователь не</a:t>
            </a:r>
            <a:endParaRPr lang="en-US" sz="1088" dirty="0"/>
          </a:p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распознан</a:t>
            </a:r>
            <a:endParaRPr lang="en-US" sz="1088" dirty="0"/>
          </a:p>
        </p:txBody>
      </p:sp>
      <p:sp>
        <p:nvSpPr>
          <p:cNvPr id="24" name="Shape 22"/>
          <p:cNvSpPr/>
          <p:nvPr/>
        </p:nvSpPr>
        <p:spPr>
          <a:xfrm>
            <a:off x="7043738" y="1954530"/>
            <a:ext cx="260604" cy="164592"/>
          </a:xfrm>
          <a:prstGeom prst="chevron">
            <a:avLst/>
          </a:prstGeom>
          <a:solidFill>
            <a:srgbClr val="6B8299"/>
          </a:solidFill>
          <a:ln/>
        </p:spPr>
      </p:sp>
      <p:sp>
        <p:nvSpPr>
          <p:cNvPr id="25" name="Shape 23"/>
          <p:cNvSpPr/>
          <p:nvPr/>
        </p:nvSpPr>
        <p:spPr>
          <a:xfrm>
            <a:off x="7345490" y="1796796"/>
            <a:ext cx="872452" cy="51435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9050">
            <a:solidFill>
              <a:srgbClr val="6B8299"/>
            </a:solidFill>
            <a:prstDash val="dash"/>
          </a:ln>
        </p:spPr>
      </p:sp>
      <p:sp>
        <p:nvSpPr>
          <p:cNvPr id="26" name="Text 24"/>
          <p:cNvSpPr/>
          <p:nvPr/>
        </p:nvSpPr>
        <p:spPr>
          <a:xfrm>
            <a:off x="7345490" y="1796796"/>
            <a:ext cx="87245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</a:t>
            </a:r>
            <a:endParaRPr lang="en-US" sz="1088" dirty="0"/>
          </a:p>
          <a:p>
            <a:pPr algn="ctr"/>
            <a:r>
              <a:rPr lang="en-US" sz="108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недоступен</a:t>
            </a:r>
            <a:endParaRPr lang="en-US" sz="1088" dirty="0"/>
          </a:p>
        </p:txBody>
      </p:sp>
      <p:sp>
        <p:nvSpPr>
          <p:cNvPr id="27" name="Shape 25"/>
          <p:cNvSpPr/>
          <p:nvPr/>
        </p:nvSpPr>
        <p:spPr>
          <a:xfrm>
            <a:off x="8615705" y="1930527"/>
            <a:ext cx="301752" cy="301752"/>
          </a:xfrm>
          <a:prstGeom prst="ellipse">
            <a:avLst/>
          </a:prstGeom>
          <a:solidFill>
            <a:srgbClr val="6B8299"/>
          </a:solidFill>
          <a:ln/>
        </p:spPr>
      </p:sp>
      <p:sp>
        <p:nvSpPr>
          <p:cNvPr id="28" name="Text 26"/>
          <p:cNvSpPr/>
          <p:nvPr/>
        </p:nvSpPr>
        <p:spPr>
          <a:xfrm>
            <a:off x="8615705" y="1913382"/>
            <a:ext cx="301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7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373" dirty="0"/>
          </a:p>
        </p:txBody>
      </p:sp>
      <p:sp>
        <p:nvSpPr>
          <p:cNvPr id="29" name="Text 27"/>
          <p:cNvSpPr/>
          <p:nvPr/>
        </p:nvSpPr>
        <p:spPr>
          <a:xfrm>
            <a:off x="377191" y="2777490"/>
            <a:ext cx="838939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8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Критичные элементы для корректной работы сервисов</a:t>
            </a:r>
            <a:endParaRPr lang="en-US" sz="1298" dirty="0"/>
          </a:p>
        </p:txBody>
      </p:sp>
      <p:sp>
        <p:nvSpPr>
          <p:cNvPr id="30" name="Shape 28"/>
          <p:cNvSpPr/>
          <p:nvPr/>
        </p:nvSpPr>
        <p:spPr>
          <a:xfrm>
            <a:off x="377190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31" name="Text 29"/>
          <p:cNvSpPr/>
          <p:nvPr/>
        </p:nvSpPr>
        <p:spPr>
          <a:xfrm>
            <a:off x="377190" y="3120390"/>
            <a:ext cx="79804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ЕСИА</a:t>
            </a:r>
            <a:endParaRPr lang="en-US" sz="10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326109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33" name="Text 31"/>
          <p:cNvSpPr/>
          <p:nvPr/>
        </p:nvSpPr>
        <p:spPr>
          <a:xfrm>
            <a:off x="1326109" y="3120390"/>
            <a:ext cx="79804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</a:t>
            </a:r>
            <a:endParaRPr lang="en-US" sz="10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Shape 32"/>
          <p:cNvSpPr/>
          <p:nvPr/>
        </p:nvSpPr>
        <p:spPr>
          <a:xfrm>
            <a:off x="2275028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35" name="Text 33"/>
          <p:cNvSpPr/>
          <p:nvPr/>
        </p:nvSpPr>
        <p:spPr>
          <a:xfrm>
            <a:off x="2275028" y="3120390"/>
            <a:ext cx="79804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Школа</a:t>
            </a:r>
            <a:endParaRPr lang="en-US" sz="10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Shape 34"/>
          <p:cNvSpPr/>
          <p:nvPr/>
        </p:nvSpPr>
        <p:spPr>
          <a:xfrm>
            <a:off x="3223946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37" name="Text 35"/>
          <p:cNvSpPr/>
          <p:nvPr/>
        </p:nvSpPr>
        <p:spPr>
          <a:xfrm>
            <a:off x="3223946" y="3120390"/>
            <a:ext cx="79804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</a:t>
            </a:r>
            <a:endParaRPr lang="en-US" sz="10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172865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39" name="Text 37"/>
          <p:cNvSpPr/>
          <p:nvPr/>
        </p:nvSpPr>
        <p:spPr>
          <a:xfrm>
            <a:off x="4172865" y="3120390"/>
            <a:ext cx="79804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Ученик</a:t>
            </a:r>
            <a:endParaRPr lang="en-US" sz="10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0" name="Shape 38"/>
          <p:cNvSpPr/>
          <p:nvPr/>
        </p:nvSpPr>
        <p:spPr>
          <a:xfrm>
            <a:off x="5121783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rgbClr val="E7F7E3"/>
          </a:solidFill>
          <a:ln/>
        </p:spPr>
      </p:sp>
      <p:sp>
        <p:nvSpPr>
          <p:cNvPr id="41" name="Text 39"/>
          <p:cNvSpPr/>
          <p:nvPr/>
        </p:nvSpPr>
        <p:spPr>
          <a:xfrm>
            <a:off x="5121783" y="3120390"/>
            <a:ext cx="798043" cy="4114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Расписание</a:t>
            </a:r>
            <a:endParaRPr lang="en-U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" name="Shape 40"/>
          <p:cNvSpPr/>
          <p:nvPr/>
        </p:nvSpPr>
        <p:spPr>
          <a:xfrm>
            <a:off x="6070702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rgbClr val="E7F7E3"/>
          </a:solidFill>
          <a:ln/>
        </p:spPr>
      </p:sp>
      <p:sp>
        <p:nvSpPr>
          <p:cNvPr id="43" name="Text 41"/>
          <p:cNvSpPr/>
          <p:nvPr/>
        </p:nvSpPr>
        <p:spPr>
          <a:xfrm>
            <a:off x="6070702" y="3120390"/>
            <a:ext cx="798043" cy="4114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</a:t>
            </a:r>
            <a:endParaRPr lang="en-U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Shape 42"/>
          <p:cNvSpPr/>
          <p:nvPr/>
        </p:nvSpPr>
        <p:spPr>
          <a:xfrm>
            <a:off x="7019621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rgbClr val="E7F7E3"/>
          </a:solidFill>
          <a:ln/>
        </p:spPr>
      </p:sp>
      <p:sp>
        <p:nvSpPr>
          <p:cNvPr id="45" name="Text 43"/>
          <p:cNvSpPr/>
          <p:nvPr/>
        </p:nvSpPr>
        <p:spPr>
          <a:xfrm>
            <a:off x="7019621" y="3120390"/>
            <a:ext cx="798043" cy="4114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</a:t>
            </a:r>
            <a:endParaRPr lang="en-U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Shape 44"/>
          <p:cNvSpPr/>
          <p:nvPr/>
        </p:nvSpPr>
        <p:spPr>
          <a:xfrm>
            <a:off x="7968539" y="3120390"/>
            <a:ext cx="798043" cy="411480"/>
          </a:xfrm>
          <a:prstGeom prst="roundRect">
            <a:avLst>
              <a:gd name="adj" fmla="val 50000"/>
            </a:avLst>
          </a:prstGeom>
          <a:solidFill>
            <a:schemeClr val="accent1">
              <a:lumMod val="10000"/>
              <a:lumOff val="90000"/>
            </a:schemeClr>
          </a:solidFill>
          <a:ln/>
        </p:spPr>
      </p:sp>
      <p:sp>
        <p:nvSpPr>
          <p:cNvPr id="47" name="Text 45"/>
          <p:cNvSpPr/>
          <p:nvPr/>
        </p:nvSpPr>
        <p:spPr>
          <a:xfrm>
            <a:off x="7968539" y="3120390"/>
            <a:ext cx="79804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</a:t>
            </a:r>
            <a:endParaRPr lang="en-US" sz="105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8" name="Shape 46"/>
          <p:cNvSpPr/>
          <p:nvPr/>
        </p:nvSpPr>
        <p:spPr>
          <a:xfrm>
            <a:off x="377191" y="3806190"/>
            <a:ext cx="8389391" cy="754380"/>
          </a:xfrm>
          <a:prstGeom prst="roundRect">
            <a:avLst>
              <a:gd name="adj" fmla="val 10909"/>
            </a:avLst>
          </a:prstGeom>
          <a:solidFill>
            <a:schemeClr val="tx2">
              <a:lumMod val="75000"/>
            </a:schemeClr>
          </a:solidFill>
          <a:ln/>
        </p:spPr>
      </p:sp>
      <p:sp>
        <p:nvSpPr>
          <p:cNvPr id="49" name="Shape 47"/>
          <p:cNvSpPr/>
          <p:nvPr/>
        </p:nvSpPr>
        <p:spPr>
          <a:xfrm>
            <a:off x="7661072" y="3455060"/>
            <a:ext cx="1783080" cy="1783080"/>
          </a:xfrm>
          <a:prstGeom prst="ellipse">
            <a:avLst/>
          </a:prstGeom>
          <a:solidFill>
            <a:schemeClr val="accent1">
              <a:lumMod val="50000"/>
              <a:lumOff val="50000"/>
              <a:alpha val="45000"/>
            </a:schemeClr>
          </a:solidFill>
          <a:ln/>
        </p:spPr>
      </p:sp>
      <p:sp>
        <p:nvSpPr>
          <p:cNvPr id="50" name="Text 48"/>
          <p:cNvSpPr/>
          <p:nvPr/>
        </p:nvSpPr>
        <p:spPr>
          <a:xfrm>
            <a:off x="651511" y="3806190"/>
            <a:ext cx="7840751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7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r>
              <a:rPr lang="en-US" sz="137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7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чаще</a:t>
            </a:r>
            <a:r>
              <a:rPr lang="en-US" sz="137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всего начинается не в самом сервисе, а в исходных данных школы.</a:t>
            </a:r>
            <a:endParaRPr lang="en-US" sz="1373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Тема Office">
  <a:themeElements>
    <a:clrScheme name="МЦ шаблон">
      <a:dk1>
        <a:srgbClr val="041845"/>
      </a:dk1>
      <a:lt1>
        <a:srgbClr val="FFFFFF"/>
      </a:lt1>
      <a:dk2>
        <a:srgbClr val="306CF3"/>
      </a:dk2>
      <a:lt2>
        <a:srgbClr val="D8E2E8"/>
      </a:lt2>
      <a:accent1>
        <a:srgbClr val="041845"/>
      </a:accent1>
      <a:accent2>
        <a:srgbClr val="C5ECFF"/>
      </a:accent2>
      <a:accent3>
        <a:srgbClr val="D8E2E8"/>
      </a:accent3>
      <a:accent4>
        <a:srgbClr val="FFCDDF"/>
      </a:accent4>
      <a:accent5>
        <a:srgbClr val="DBECD0"/>
      </a:accent5>
      <a:accent6>
        <a:srgbClr val="F5E6D3"/>
      </a:accent6>
      <a:hlink>
        <a:srgbClr val="0563C1"/>
      </a:hlink>
      <a:folHlink>
        <a:srgbClr val="954F72"/>
      </a:folHlink>
    </a:clrScheme>
    <a:fontScheme name="Другая 3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_презентации_2022_набор_слайдов_1_2022" id="{EEED60ED-A916-4F53-8157-6142E9557D6D}" vid="{24B2785D-786D-49F5-A30D-B932503315E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</TotalTime>
  <Words>1514</Words>
  <Application>Microsoft Office PowerPoint</Application>
  <PresentationFormat>Экран (16:9)</PresentationFormat>
  <Paragraphs>278</Paragraphs>
  <Slides>18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Arial Black</vt:lpstr>
      <vt:lpstr>Arial Bold</vt:lpstr>
      <vt:lpstr>Calibri</vt:lpstr>
      <vt:lpstr>Lato Bold</vt:lpstr>
      <vt:lpstr>Lato Regular</vt:lpstr>
      <vt:lpstr>Segoe UI</vt:lpstr>
      <vt:lpstr>Symbol</vt:lpstr>
      <vt:lpstr>Tahoma</vt:lpstr>
      <vt:lpstr>Wingdings</vt:lpstr>
      <vt:lpstr>2_Тема Office</vt:lpstr>
      <vt:lpstr>Слайд think-cell</vt:lpstr>
      <vt:lpstr>Презентация PowerPoint</vt:lpstr>
      <vt:lpstr>От внедрения технологий — к управлению качеством образования на основе данных</vt:lpstr>
      <vt:lpstr>Ключевые показатели цифровой зрелости школы</vt:lpstr>
      <vt:lpstr>Нормативно-правовое поле: что обязан знать руководитель</vt:lpstr>
      <vt:lpstr>Презентация PowerPoint</vt:lpstr>
      <vt:lpstr>Презентация PowerPoint</vt:lpstr>
      <vt:lpstr>Презентация PowerPoint</vt:lpstr>
      <vt:lpstr>Как школа переходит на цифровые рельсы. Региональный статус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заполнения атрибутов сущности Classes_periods для различных жизненных ситуаций</vt:lpstr>
      <vt:lpstr>Примеры заполнения атрибутов сущности Classes_periods для различных жизненных ситуаций</vt:lpstr>
      <vt:lpstr>Алгоритм действий для руководителя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Глущенко Константин Сергеевич</dc:creator>
  <cp:keywords/>
  <dc:description/>
  <cp:lastModifiedBy>гиль анастасия</cp:lastModifiedBy>
  <cp:revision>74</cp:revision>
  <cp:lastPrinted>2021-03-17T09:23:35Z</cp:lastPrinted>
  <dcterms:created xsi:type="dcterms:W3CDTF">2023-05-15T15:58:24Z</dcterms:created>
  <dcterms:modified xsi:type="dcterms:W3CDTF">2026-08-23T18:17:14Z</dcterms:modified>
  <cp:category/>
</cp:coreProperties>
</file>